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6" r:id="rId9"/>
    <p:sldId id="262" r:id="rId10"/>
    <p:sldId id="268" r:id="rId11"/>
    <p:sldId id="263" r:id="rId12"/>
    <p:sldId id="264" r:id="rId13"/>
    <p:sldId id="265" r:id="rId14"/>
    <p:sldId id="275" r:id="rId15"/>
    <p:sldId id="269" r:id="rId16"/>
    <p:sldId id="271" r:id="rId17"/>
    <p:sldId id="274" r:id="rId18"/>
    <p:sldId id="276" r:id="rId19"/>
    <p:sldId id="273" r:id="rId20"/>
    <p:sldId id="279" r:id="rId21"/>
    <p:sldId id="277" r:id="rId22"/>
    <p:sldId id="278" r:id="rId23"/>
    <p:sldId id="280" r:id="rId24"/>
    <p:sldId id="281" r:id="rId25"/>
    <p:sldId id="284" r:id="rId26"/>
    <p:sldId id="282" r:id="rId27"/>
    <p:sldId id="283" r:id="rId28"/>
    <p:sldId id="285" r:id="rId29"/>
    <p:sldId id="286" r:id="rId3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1334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51483-957B-4954-8215-DFD4F815FBC2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C41F1-5377-46CA-8765-964E2A2374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0190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C41F1-5377-46CA-8765-964E2A2374A3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0101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7A03-E6FC-4B81-8256-B425AD2A4A84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42C2-67D3-4198-B061-F0338B5F8B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264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7A03-E6FC-4B81-8256-B425AD2A4A84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42C2-67D3-4198-B061-F0338B5F8B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9232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7A03-E6FC-4B81-8256-B425AD2A4A84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42C2-67D3-4198-B061-F0338B5F8B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6147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7A03-E6FC-4B81-8256-B425AD2A4A84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42C2-67D3-4198-B061-F0338B5F8B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0560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7A03-E6FC-4B81-8256-B425AD2A4A84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42C2-67D3-4198-B061-F0338B5F8B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6425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7A03-E6FC-4B81-8256-B425AD2A4A84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42C2-67D3-4198-B061-F0338B5F8B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7720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7A03-E6FC-4B81-8256-B425AD2A4A84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42C2-67D3-4198-B061-F0338B5F8B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3800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7A03-E6FC-4B81-8256-B425AD2A4A84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42C2-67D3-4198-B061-F0338B5F8B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2774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7A03-E6FC-4B81-8256-B425AD2A4A84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42C2-67D3-4198-B061-F0338B5F8B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2927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7A03-E6FC-4B81-8256-B425AD2A4A84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42C2-67D3-4198-B061-F0338B5F8B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8609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7A03-E6FC-4B81-8256-B425AD2A4A84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42C2-67D3-4198-B061-F0338B5F8B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035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D7A03-E6FC-4B81-8256-B425AD2A4A84}" type="datetimeFigureOut">
              <a:rPr lang="es-ES" smtClean="0"/>
              <a:t>19/01/2018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942C2-67D3-4198-B061-F0338B5F8B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5596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ygeo.info/Animaciones/Ventilacion_pulmonar.sw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8.png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APARATO RESPIRATORIO</a:t>
            </a:r>
          </a:p>
        </p:txBody>
      </p:sp>
      <p:pic>
        <p:nvPicPr>
          <p:cNvPr id="2050" name="Picture 2" descr="Resultado de imagen de aparato respiratorio image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6934200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940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FOSAS NASALES</a:t>
            </a:r>
          </a:p>
        </p:txBody>
      </p:sp>
      <p:pic>
        <p:nvPicPr>
          <p:cNvPr id="3074" name="Picture 2" descr="Resultado de imagen de fosas nas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948" y="1412776"/>
            <a:ext cx="6663377" cy="531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15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37"/>
          </a:xfrm>
        </p:spPr>
        <p:txBody>
          <a:bodyPr/>
          <a:lstStyle/>
          <a:p>
            <a:r>
              <a:rPr lang="es-ES" dirty="0"/>
              <a:t>MUCOSA RESPIRATORIA</a:t>
            </a:r>
          </a:p>
        </p:txBody>
      </p:sp>
      <p:pic>
        <p:nvPicPr>
          <p:cNvPr id="3" name="Picture 2" descr="http://www.genomasur.com/BCH/BCH_libro/imagenescap_%2014/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85875"/>
            <a:ext cx="5810250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365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SENOS NASALES </a:t>
            </a:r>
          </a:p>
        </p:txBody>
      </p:sp>
      <p:pic>
        <p:nvPicPr>
          <p:cNvPr id="4098" name="Picture 2" descr="Resultado de imagen de senos paranas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37640"/>
            <a:ext cx="7871709" cy="465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9829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s-ES" dirty="0"/>
              <a:t>LARINGE</a:t>
            </a:r>
          </a:p>
        </p:txBody>
      </p:sp>
      <p:pic>
        <p:nvPicPr>
          <p:cNvPr id="5122" name="Picture 2" descr="Resultado de imagen de larin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3" y="1268760"/>
            <a:ext cx="8935195" cy="5299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783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CUERDAS VOCALES</a:t>
            </a:r>
          </a:p>
        </p:txBody>
      </p:sp>
      <p:pic>
        <p:nvPicPr>
          <p:cNvPr id="6146" name="Picture 2" descr="Resultado de imagen de cuerdas voc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84784"/>
            <a:ext cx="6768752" cy="507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270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s-ES" dirty="0"/>
              <a:t>TRÁQUEA</a:t>
            </a:r>
          </a:p>
        </p:txBody>
      </p:sp>
      <p:pic>
        <p:nvPicPr>
          <p:cNvPr id="7170" name="Picture 2" descr="Resultado de imagen de traqu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266789"/>
            <a:ext cx="5400600" cy="558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607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FARINGE Y ESÓFAGO</a:t>
            </a:r>
          </a:p>
        </p:txBody>
      </p:sp>
      <p:pic>
        <p:nvPicPr>
          <p:cNvPr id="3" name="Picture 2" descr="http://www.genomasur.com/BCH/BCH_libro/imagenescap_%2014/4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556792"/>
            <a:ext cx="5076825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466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s-ES" dirty="0"/>
              <a:t>ÁRBOL BRONQUIAL</a:t>
            </a:r>
          </a:p>
        </p:txBody>
      </p:sp>
      <p:pic>
        <p:nvPicPr>
          <p:cNvPr id="8194" name="Picture 2" descr="Resultado de imagen de arbol bronqu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268760"/>
            <a:ext cx="6048672" cy="545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145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BRONQUIOS Y ALVEÓLOS</a:t>
            </a:r>
          </a:p>
        </p:txBody>
      </p:sp>
      <p:pic>
        <p:nvPicPr>
          <p:cNvPr id="3" name="Picture 4" descr="http://www.genomasur.com/BCH/BCH_libro/imagenescap_%2014/8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58" y="1412776"/>
            <a:ext cx="7450663" cy="5289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2944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s-ES" dirty="0"/>
              <a:t>ALVÉOLOS</a:t>
            </a:r>
          </a:p>
        </p:txBody>
      </p:sp>
      <p:pic>
        <p:nvPicPr>
          <p:cNvPr id="9218" name="Picture 2" descr="Resultado de imagen de alveolos PULMONA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12776"/>
            <a:ext cx="4968552" cy="537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911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s-ES" dirty="0"/>
              <a:t>SACO ALVEOLAR</a:t>
            </a:r>
          </a:p>
        </p:txBody>
      </p:sp>
      <p:pic>
        <p:nvPicPr>
          <p:cNvPr id="10242" name="Picture 2" descr="Resultado de imagen de alveolos pulmonares histolog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07485"/>
            <a:ext cx="7128792" cy="5352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925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s-ES" dirty="0"/>
              <a:t>PULMONES</a:t>
            </a:r>
          </a:p>
        </p:txBody>
      </p:sp>
      <p:pic>
        <p:nvPicPr>
          <p:cNvPr id="11266" name="Picture 2" descr="Resultado de imagen de pulm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052736"/>
            <a:ext cx="5616624" cy="557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173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PULMONES Y CORAZÓN</a:t>
            </a:r>
          </a:p>
        </p:txBody>
      </p:sp>
      <p:pic>
        <p:nvPicPr>
          <p:cNvPr id="3074" name="Picture 2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84784"/>
            <a:ext cx="5112568" cy="511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5533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PLEURAS</a:t>
            </a:r>
          </a:p>
        </p:txBody>
      </p:sp>
      <p:pic>
        <p:nvPicPr>
          <p:cNvPr id="3" name="Picture 2" descr="http://www.genomasur.com/BCH/BCH_libro/imagenescap_%2014/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6721056" cy="521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201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1524000" y="168328"/>
            <a:ext cx="5715000" cy="415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9pPr>
          </a:lstStyle>
          <a:p>
            <a:pPr algn="ctr">
              <a:lnSpc>
                <a:spcPct val="87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SMMedium"/>
              <a:buNone/>
            </a:pPr>
            <a:r>
              <a:rPr lang="en-GB" dirty="0">
                <a:solidFill>
                  <a:schemeClr val="tx1"/>
                </a:solidFill>
                <a:latin typeface="SMMedium"/>
              </a:rPr>
              <a:t>VENTILACIÓN PULMONAR</a:t>
            </a:r>
          </a:p>
        </p:txBody>
      </p:sp>
      <p:pic>
        <p:nvPicPr>
          <p:cNvPr id="2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092"/>
          <a:stretch>
            <a:fillRect/>
          </a:stretch>
        </p:blipFill>
        <p:spPr bwMode="auto">
          <a:xfrm>
            <a:off x="5715000" y="1295400"/>
            <a:ext cx="2117725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07"/>
          <a:stretch>
            <a:fillRect/>
          </a:stretch>
        </p:blipFill>
        <p:spPr bwMode="auto">
          <a:xfrm>
            <a:off x="1905000" y="1295400"/>
            <a:ext cx="2041525" cy="483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5" name="Group 4"/>
          <p:cNvGrpSpPr>
            <a:grpSpLocks/>
          </p:cNvGrpSpPr>
          <p:nvPr/>
        </p:nvGrpSpPr>
        <p:grpSpPr bwMode="auto">
          <a:xfrm>
            <a:off x="5867400" y="6172200"/>
            <a:ext cx="1674813" cy="409575"/>
            <a:chOff x="3696" y="3888"/>
            <a:chExt cx="1055" cy="258"/>
          </a:xfrm>
        </p:grpSpPr>
        <p:sp>
          <p:nvSpPr>
            <p:cNvPr id="15388" name="AutoShape 5"/>
            <p:cNvSpPr>
              <a:spLocks noChangeArrowheads="1"/>
            </p:cNvSpPr>
            <p:nvPr/>
          </p:nvSpPr>
          <p:spPr bwMode="auto">
            <a:xfrm>
              <a:off x="3696" y="3888"/>
              <a:ext cx="1056" cy="237"/>
            </a:xfrm>
            <a:prstGeom prst="roundRect">
              <a:avLst>
                <a:gd name="adj" fmla="val 421"/>
              </a:avLst>
            </a:prstGeom>
            <a:solidFill>
              <a:srgbClr val="CCFFCC"/>
            </a:solidFill>
            <a:ln w="936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  <p:sp>
          <p:nvSpPr>
            <p:cNvPr id="15389" name="Text Box 6"/>
            <p:cNvSpPr txBox="1">
              <a:spLocks noChangeArrowheads="1"/>
            </p:cNvSpPr>
            <p:nvPr/>
          </p:nvSpPr>
          <p:spPr bwMode="auto">
            <a:xfrm>
              <a:off x="3696" y="3888"/>
              <a:ext cx="1056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 algn="ctr">
                <a:spcBef>
                  <a:spcPts val="1125"/>
                </a:spcBef>
                <a:buClr>
                  <a:srgbClr val="006600"/>
                </a:buClr>
                <a:buSzPct val="100000"/>
                <a:buFont typeface="Times New Roman" pitchFamily="18" charset="0"/>
                <a:buNone/>
              </a:pPr>
              <a:r>
                <a:rPr lang="en-GB" sz="1800">
                  <a:solidFill>
                    <a:srgbClr val="006600"/>
                  </a:solidFill>
                </a:rPr>
                <a:t>ESPIRACIÓN</a:t>
              </a:r>
            </a:p>
          </p:txBody>
        </p:sp>
      </p:grpSp>
      <p:grpSp>
        <p:nvGrpSpPr>
          <p:cNvPr id="15366" name="Group 7"/>
          <p:cNvGrpSpPr>
            <a:grpSpLocks/>
          </p:cNvGrpSpPr>
          <p:nvPr/>
        </p:nvGrpSpPr>
        <p:grpSpPr bwMode="auto">
          <a:xfrm>
            <a:off x="1905000" y="6172200"/>
            <a:ext cx="1674813" cy="409575"/>
            <a:chOff x="1200" y="3888"/>
            <a:chExt cx="1055" cy="258"/>
          </a:xfrm>
        </p:grpSpPr>
        <p:sp>
          <p:nvSpPr>
            <p:cNvPr id="15386" name="AutoShape 8"/>
            <p:cNvSpPr>
              <a:spLocks noChangeArrowheads="1"/>
            </p:cNvSpPr>
            <p:nvPr/>
          </p:nvSpPr>
          <p:spPr bwMode="auto">
            <a:xfrm>
              <a:off x="1200" y="3888"/>
              <a:ext cx="1056" cy="237"/>
            </a:xfrm>
            <a:prstGeom prst="roundRect">
              <a:avLst>
                <a:gd name="adj" fmla="val 421"/>
              </a:avLst>
            </a:prstGeom>
            <a:solidFill>
              <a:srgbClr val="D9FFFF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  <p:sp>
          <p:nvSpPr>
            <p:cNvPr id="15387" name="Text Box 9"/>
            <p:cNvSpPr txBox="1">
              <a:spLocks noChangeArrowheads="1"/>
            </p:cNvSpPr>
            <p:nvPr/>
          </p:nvSpPr>
          <p:spPr bwMode="auto">
            <a:xfrm>
              <a:off x="1200" y="3888"/>
              <a:ext cx="1056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 algn="ctr">
                <a:spcBef>
                  <a:spcPts val="1125"/>
                </a:spcBef>
                <a:buClr>
                  <a:srgbClr val="000066"/>
                </a:buClr>
                <a:buSzPct val="100000"/>
                <a:buFont typeface="Times New Roman" pitchFamily="18" charset="0"/>
                <a:buNone/>
              </a:pPr>
              <a:r>
                <a:rPr lang="en-GB" sz="1800">
                  <a:solidFill>
                    <a:srgbClr val="000066"/>
                  </a:solidFill>
                </a:rPr>
                <a:t>INSPIRACIÓN</a:t>
              </a:r>
            </a:p>
          </p:txBody>
        </p:sp>
      </p:grp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2997200" y="3584575"/>
            <a:ext cx="258763" cy="484188"/>
          </a:xfrm>
          <a:prstGeom prst="line">
            <a:avLst/>
          </a:prstGeom>
          <a:noFill/>
          <a:ln w="5724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2743200" y="1793875"/>
            <a:ext cx="298450" cy="1023938"/>
            <a:chOff x="1728" y="1130"/>
            <a:chExt cx="188" cy="645"/>
          </a:xfrm>
        </p:grpSpPr>
        <p:sp>
          <p:nvSpPr>
            <p:cNvPr id="15384" name="Line 12"/>
            <p:cNvSpPr>
              <a:spLocks noChangeShapeType="1"/>
            </p:cNvSpPr>
            <p:nvPr/>
          </p:nvSpPr>
          <p:spPr bwMode="auto">
            <a:xfrm flipH="1" flipV="1">
              <a:off x="1753" y="1129"/>
              <a:ext cx="165" cy="307"/>
            </a:xfrm>
            <a:prstGeom prst="line">
              <a:avLst/>
            </a:prstGeom>
            <a:noFill/>
            <a:ln w="5724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5385" name="Line 13"/>
            <p:cNvSpPr>
              <a:spLocks noChangeShapeType="1"/>
            </p:cNvSpPr>
            <p:nvPr/>
          </p:nvSpPr>
          <p:spPr bwMode="auto">
            <a:xfrm flipH="1" flipV="1">
              <a:off x="1727" y="1439"/>
              <a:ext cx="50" cy="338"/>
            </a:xfrm>
            <a:prstGeom prst="line">
              <a:avLst/>
            </a:prstGeom>
            <a:noFill/>
            <a:ln w="5724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182" name="Line 14"/>
          <p:cNvSpPr>
            <a:spLocks noChangeShapeType="1"/>
          </p:cNvSpPr>
          <p:nvPr/>
        </p:nvSpPr>
        <p:spPr bwMode="auto">
          <a:xfrm flipH="1" flipV="1">
            <a:off x="6856413" y="3579813"/>
            <a:ext cx="79375" cy="536575"/>
          </a:xfrm>
          <a:prstGeom prst="line">
            <a:avLst/>
          </a:prstGeom>
          <a:noFill/>
          <a:ln w="57240">
            <a:solidFill>
              <a:srgbClr val="3399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 flipH="1" flipV="1">
            <a:off x="3656013" y="1751013"/>
            <a:ext cx="612775" cy="536575"/>
          </a:xfrm>
          <a:prstGeom prst="line">
            <a:avLst/>
          </a:prstGeom>
          <a:noFill/>
          <a:ln w="76320">
            <a:solidFill>
              <a:srgbClr val="00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184" name="Line 16"/>
          <p:cNvSpPr>
            <a:spLocks noChangeShapeType="1"/>
          </p:cNvSpPr>
          <p:nvPr/>
        </p:nvSpPr>
        <p:spPr bwMode="auto">
          <a:xfrm flipH="1" flipV="1">
            <a:off x="7466013" y="1751013"/>
            <a:ext cx="612775" cy="536575"/>
          </a:xfrm>
          <a:prstGeom prst="line">
            <a:avLst/>
          </a:prstGeom>
          <a:noFill/>
          <a:ln w="76320">
            <a:solidFill>
              <a:srgbClr val="00FF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304800" y="3810000"/>
            <a:ext cx="1674813" cy="1227138"/>
            <a:chOff x="192" y="2400"/>
            <a:chExt cx="1055" cy="773"/>
          </a:xfrm>
        </p:grpSpPr>
        <p:sp>
          <p:nvSpPr>
            <p:cNvPr id="15382" name="AutoShape 18"/>
            <p:cNvSpPr>
              <a:spLocks noChangeArrowheads="1"/>
            </p:cNvSpPr>
            <p:nvPr/>
          </p:nvSpPr>
          <p:spPr bwMode="auto">
            <a:xfrm>
              <a:off x="192" y="2400"/>
              <a:ext cx="1056" cy="756"/>
            </a:xfrm>
            <a:prstGeom prst="roundRect">
              <a:avLst>
                <a:gd name="adj" fmla="val 130"/>
              </a:avLst>
            </a:prstGeom>
            <a:solidFill>
              <a:srgbClr val="D9FFFF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  <p:sp>
          <p:nvSpPr>
            <p:cNvPr id="15383" name="Text Box 19"/>
            <p:cNvSpPr txBox="1">
              <a:spLocks noChangeArrowheads="1"/>
            </p:cNvSpPr>
            <p:nvPr/>
          </p:nvSpPr>
          <p:spPr bwMode="auto">
            <a:xfrm>
              <a:off x="192" y="2400"/>
              <a:ext cx="1056" cy="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 algn="ctr">
                <a:spcBef>
                  <a:spcPts val="1125"/>
                </a:spcBef>
                <a:buClr>
                  <a:srgbClr val="000066"/>
                </a:buClr>
                <a:buSzPct val="100000"/>
                <a:buFont typeface="Times New Roman" pitchFamily="18" charset="0"/>
                <a:buNone/>
              </a:pPr>
              <a:r>
                <a:rPr lang="en-GB" sz="1800">
                  <a:solidFill>
                    <a:srgbClr val="000066"/>
                  </a:solidFill>
                </a:rPr>
                <a:t>Los músculos se contraen y la caja torácica se dilata.</a:t>
              </a:r>
            </a:p>
          </p:txBody>
        </p:sp>
      </p:grpSp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4114800" y="3810000"/>
            <a:ext cx="1674813" cy="1227138"/>
            <a:chOff x="2592" y="2400"/>
            <a:chExt cx="1055" cy="773"/>
          </a:xfrm>
        </p:grpSpPr>
        <p:sp>
          <p:nvSpPr>
            <p:cNvPr id="15380" name="AutoShape 21"/>
            <p:cNvSpPr>
              <a:spLocks noChangeArrowheads="1"/>
            </p:cNvSpPr>
            <p:nvPr/>
          </p:nvSpPr>
          <p:spPr bwMode="auto">
            <a:xfrm>
              <a:off x="2592" y="2400"/>
              <a:ext cx="1056" cy="756"/>
            </a:xfrm>
            <a:prstGeom prst="roundRect">
              <a:avLst>
                <a:gd name="adj" fmla="val 130"/>
              </a:avLst>
            </a:prstGeom>
            <a:solidFill>
              <a:srgbClr val="CCFFCC"/>
            </a:solidFill>
            <a:ln w="936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  <p:sp>
          <p:nvSpPr>
            <p:cNvPr id="15381" name="Text Box 22"/>
            <p:cNvSpPr txBox="1">
              <a:spLocks noChangeArrowheads="1"/>
            </p:cNvSpPr>
            <p:nvPr/>
          </p:nvSpPr>
          <p:spPr bwMode="auto">
            <a:xfrm>
              <a:off x="2592" y="2400"/>
              <a:ext cx="1056" cy="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 algn="ctr">
                <a:spcBef>
                  <a:spcPts val="1125"/>
                </a:spcBef>
                <a:buClr>
                  <a:srgbClr val="006600"/>
                </a:buClr>
                <a:buSzPct val="100000"/>
                <a:buFont typeface="Times New Roman" pitchFamily="18" charset="0"/>
                <a:buNone/>
              </a:pPr>
              <a:r>
                <a:rPr lang="en-GB" sz="1800" dirty="0">
                  <a:solidFill>
                    <a:srgbClr val="006600"/>
                  </a:solidFill>
                </a:rPr>
                <a:t>Los </a:t>
              </a:r>
              <a:r>
                <a:rPr lang="en-GB" sz="1800" dirty="0" err="1">
                  <a:solidFill>
                    <a:srgbClr val="006600"/>
                  </a:solidFill>
                </a:rPr>
                <a:t>músculos</a:t>
              </a:r>
              <a:r>
                <a:rPr lang="en-GB" sz="1800" dirty="0">
                  <a:solidFill>
                    <a:srgbClr val="006600"/>
                  </a:solidFill>
                </a:rPr>
                <a:t> se </a:t>
              </a:r>
              <a:r>
                <a:rPr lang="en-GB" sz="1800" dirty="0" err="1">
                  <a:solidFill>
                    <a:srgbClr val="006600"/>
                  </a:solidFill>
                </a:rPr>
                <a:t>relajan</a:t>
              </a:r>
              <a:r>
                <a:rPr lang="en-GB" sz="1800" dirty="0">
                  <a:solidFill>
                    <a:srgbClr val="006600"/>
                  </a:solidFill>
                </a:rPr>
                <a:t> y la </a:t>
              </a:r>
              <a:r>
                <a:rPr lang="en-GB" sz="1800" dirty="0" err="1">
                  <a:solidFill>
                    <a:srgbClr val="006600"/>
                  </a:solidFill>
                </a:rPr>
                <a:t>caja</a:t>
              </a:r>
              <a:r>
                <a:rPr lang="en-GB" sz="1800" dirty="0">
                  <a:solidFill>
                    <a:srgbClr val="006600"/>
                  </a:solidFill>
                </a:rPr>
                <a:t> </a:t>
              </a:r>
              <a:r>
                <a:rPr lang="en-GB" sz="1800" dirty="0" err="1">
                  <a:solidFill>
                    <a:srgbClr val="006600"/>
                  </a:solidFill>
                </a:rPr>
                <a:t>torácica</a:t>
              </a:r>
              <a:r>
                <a:rPr lang="en-GB" sz="1800" dirty="0">
                  <a:solidFill>
                    <a:srgbClr val="006600"/>
                  </a:solidFill>
                </a:rPr>
                <a:t> se </a:t>
              </a:r>
              <a:r>
                <a:rPr lang="en-GB" sz="1800" dirty="0" err="1">
                  <a:solidFill>
                    <a:srgbClr val="006600"/>
                  </a:solidFill>
                </a:rPr>
                <a:t>comprime</a:t>
              </a:r>
              <a:r>
                <a:rPr lang="en-GB" sz="1800" dirty="0">
                  <a:solidFill>
                    <a:srgbClr val="006600"/>
                  </a:solidFill>
                </a:rPr>
                <a:t>.</a:t>
              </a:r>
            </a:p>
          </p:txBody>
        </p:sp>
      </p:grpSp>
      <p:grpSp>
        <p:nvGrpSpPr>
          <p:cNvPr id="8" name="Group 23"/>
          <p:cNvGrpSpPr>
            <a:grpSpLocks/>
          </p:cNvGrpSpPr>
          <p:nvPr/>
        </p:nvGrpSpPr>
        <p:grpSpPr bwMode="auto">
          <a:xfrm>
            <a:off x="3810000" y="2338388"/>
            <a:ext cx="1370013" cy="955675"/>
            <a:chOff x="2400" y="1473"/>
            <a:chExt cx="863" cy="602"/>
          </a:xfrm>
        </p:grpSpPr>
        <p:sp>
          <p:nvSpPr>
            <p:cNvPr id="15378" name="AutoShape 24"/>
            <p:cNvSpPr>
              <a:spLocks noChangeArrowheads="1"/>
            </p:cNvSpPr>
            <p:nvPr/>
          </p:nvSpPr>
          <p:spPr bwMode="auto">
            <a:xfrm>
              <a:off x="2400" y="1473"/>
              <a:ext cx="864" cy="583"/>
            </a:xfrm>
            <a:prstGeom prst="roundRect">
              <a:avLst>
                <a:gd name="adj" fmla="val 171"/>
              </a:avLst>
            </a:prstGeom>
            <a:solidFill>
              <a:srgbClr val="D9FFFF"/>
            </a:solidFill>
            <a:ln w="936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  <p:sp>
          <p:nvSpPr>
            <p:cNvPr id="15379" name="Text Box 25"/>
            <p:cNvSpPr txBox="1">
              <a:spLocks noChangeArrowheads="1"/>
            </p:cNvSpPr>
            <p:nvPr/>
          </p:nvSpPr>
          <p:spPr bwMode="auto">
            <a:xfrm>
              <a:off x="2400" y="1473"/>
              <a:ext cx="864" cy="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46800" rIns="18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 algn="ctr">
                <a:spcBef>
                  <a:spcPts val="1125"/>
                </a:spcBef>
                <a:buClr>
                  <a:srgbClr val="000066"/>
                </a:buClr>
                <a:buSzPct val="100000"/>
                <a:buFont typeface="Times New Roman" pitchFamily="18" charset="0"/>
                <a:buNone/>
              </a:pPr>
              <a:r>
                <a:rPr lang="en-GB" sz="1800">
                  <a:solidFill>
                    <a:srgbClr val="000066"/>
                  </a:solidFill>
                </a:rPr>
                <a:t>El aire entra por las vías respiratorias.</a:t>
              </a:r>
            </a:p>
          </p:txBody>
        </p:sp>
      </p:grpSp>
      <p:grpSp>
        <p:nvGrpSpPr>
          <p:cNvPr id="9" name="Group 26"/>
          <p:cNvGrpSpPr>
            <a:grpSpLocks/>
          </p:cNvGrpSpPr>
          <p:nvPr/>
        </p:nvGrpSpPr>
        <p:grpSpPr bwMode="auto">
          <a:xfrm>
            <a:off x="7467600" y="2362200"/>
            <a:ext cx="1370013" cy="955675"/>
            <a:chOff x="4704" y="1488"/>
            <a:chExt cx="863" cy="602"/>
          </a:xfrm>
        </p:grpSpPr>
        <p:sp>
          <p:nvSpPr>
            <p:cNvPr id="15376" name="AutoShape 27"/>
            <p:cNvSpPr>
              <a:spLocks noChangeArrowheads="1"/>
            </p:cNvSpPr>
            <p:nvPr/>
          </p:nvSpPr>
          <p:spPr bwMode="auto">
            <a:xfrm>
              <a:off x="4704" y="1488"/>
              <a:ext cx="864" cy="583"/>
            </a:xfrm>
            <a:prstGeom prst="roundRect">
              <a:avLst>
                <a:gd name="adj" fmla="val 171"/>
              </a:avLst>
            </a:prstGeom>
            <a:solidFill>
              <a:srgbClr val="CCFFCC"/>
            </a:solidFill>
            <a:ln w="936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  <p:sp>
          <p:nvSpPr>
            <p:cNvPr id="15377" name="Text Box 28"/>
            <p:cNvSpPr txBox="1">
              <a:spLocks noChangeArrowheads="1"/>
            </p:cNvSpPr>
            <p:nvPr/>
          </p:nvSpPr>
          <p:spPr bwMode="auto">
            <a:xfrm>
              <a:off x="4704" y="1488"/>
              <a:ext cx="864" cy="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46800" rIns="18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 algn="ctr">
                <a:spcBef>
                  <a:spcPts val="1125"/>
                </a:spcBef>
                <a:buClr>
                  <a:srgbClr val="006600"/>
                </a:buClr>
                <a:buSzPct val="100000"/>
                <a:buFont typeface="Times New Roman" pitchFamily="18" charset="0"/>
                <a:buNone/>
              </a:pPr>
              <a:r>
                <a:rPr lang="en-GB" sz="1800">
                  <a:solidFill>
                    <a:srgbClr val="006600"/>
                  </a:solidFill>
                </a:rPr>
                <a:t>El aire sale por las vías respiratorias.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10097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" grpId="0" animBg="1"/>
      <p:bldP spid="7182" grpId="0" animBg="1"/>
      <p:bldP spid="7183" grpId="0" animBg="1"/>
      <p:bldP spid="718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"/>
          <p:cNvSpPr txBox="1">
            <a:spLocks noChangeArrowheads="1"/>
          </p:cNvSpPr>
          <p:nvPr/>
        </p:nvSpPr>
        <p:spPr bwMode="auto">
          <a:xfrm>
            <a:off x="1524000" y="147638"/>
            <a:ext cx="571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9pPr>
          </a:lstStyle>
          <a:p>
            <a:pPr algn="ctr">
              <a:lnSpc>
                <a:spcPct val="87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SMMedium"/>
              <a:buNone/>
            </a:pPr>
            <a:r>
              <a:rPr lang="en-GB">
                <a:solidFill>
                  <a:schemeClr val="tx1"/>
                </a:solidFill>
                <a:latin typeface="SMMedium"/>
              </a:rPr>
              <a:t>El intercambio gaseoso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708025" y="1447800"/>
          <a:ext cx="3863975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r:id="rId4" imgW="3864319" imgH="5031678" progId="PBrush">
                  <p:embed/>
                </p:oleObj>
              </mc:Choice>
              <mc:Fallback>
                <p:oleObj r:id="rId4" imgW="3864319" imgH="5031678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025" y="1447800"/>
                        <a:ext cx="3863975" cy="502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76400" y="1295400"/>
            <a:ext cx="1239838" cy="989013"/>
            <a:chOff x="1056" y="816"/>
            <a:chExt cx="781" cy="623"/>
          </a:xfrm>
        </p:grpSpPr>
        <p:sp>
          <p:nvSpPr>
            <p:cNvPr id="2079" name="Freeform 4"/>
            <p:cNvSpPr>
              <a:spLocks noChangeArrowheads="1"/>
            </p:cNvSpPr>
            <p:nvPr/>
          </p:nvSpPr>
          <p:spPr bwMode="auto">
            <a:xfrm>
              <a:off x="1056" y="816"/>
              <a:ext cx="167" cy="335"/>
            </a:xfrm>
            <a:custGeom>
              <a:avLst/>
              <a:gdLst>
                <a:gd name="T0" fmla="*/ 0 w 738"/>
                <a:gd name="T1" fmla="*/ 0 h 1476"/>
                <a:gd name="T2" fmla="*/ 0 w 738"/>
                <a:gd name="T3" fmla="*/ 0 h 1476"/>
                <a:gd name="T4" fmla="*/ 0 w 738"/>
                <a:gd name="T5" fmla="*/ 0 h 1476"/>
                <a:gd name="T6" fmla="*/ 0 w 738"/>
                <a:gd name="T7" fmla="*/ 0 h 1476"/>
                <a:gd name="T8" fmla="*/ 0 w 738"/>
                <a:gd name="T9" fmla="*/ 0 h 1476"/>
                <a:gd name="T10" fmla="*/ 0 w 738"/>
                <a:gd name="T11" fmla="*/ 0 h 1476"/>
                <a:gd name="T12" fmla="*/ 0 w 738"/>
                <a:gd name="T13" fmla="*/ 0 h 1476"/>
                <a:gd name="T14" fmla="*/ 0 w 738"/>
                <a:gd name="T15" fmla="*/ 0 h 147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38"/>
                <a:gd name="T25" fmla="*/ 0 h 1476"/>
                <a:gd name="T26" fmla="*/ 738 w 738"/>
                <a:gd name="T27" fmla="*/ 1476 h 147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38" h="1476">
                  <a:moveTo>
                    <a:pt x="449" y="1475"/>
                  </a:moveTo>
                  <a:lnTo>
                    <a:pt x="143" y="403"/>
                  </a:lnTo>
                  <a:lnTo>
                    <a:pt x="0" y="449"/>
                  </a:lnTo>
                  <a:lnTo>
                    <a:pt x="184" y="0"/>
                  </a:lnTo>
                  <a:lnTo>
                    <a:pt x="574" y="263"/>
                  </a:lnTo>
                  <a:lnTo>
                    <a:pt x="430" y="310"/>
                  </a:lnTo>
                  <a:lnTo>
                    <a:pt x="737" y="1383"/>
                  </a:lnTo>
                  <a:lnTo>
                    <a:pt x="449" y="1475"/>
                  </a:lnTo>
                </a:path>
              </a:pathLst>
            </a:custGeom>
            <a:solidFill>
              <a:srgbClr val="800080"/>
            </a:solidFill>
            <a:ln w="9360">
              <a:solidFill>
                <a:srgbClr val="8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  <p:sp>
          <p:nvSpPr>
            <p:cNvPr id="2080" name="Freeform 5"/>
            <p:cNvSpPr>
              <a:spLocks noChangeArrowheads="1"/>
            </p:cNvSpPr>
            <p:nvPr/>
          </p:nvSpPr>
          <p:spPr bwMode="auto">
            <a:xfrm>
              <a:off x="1663" y="1108"/>
              <a:ext cx="175" cy="332"/>
            </a:xfrm>
            <a:custGeom>
              <a:avLst/>
              <a:gdLst>
                <a:gd name="T0" fmla="*/ 0 w 772"/>
                <a:gd name="T1" fmla="*/ 0 h 1464"/>
                <a:gd name="T2" fmla="*/ 0 w 772"/>
                <a:gd name="T3" fmla="*/ 0 h 1464"/>
                <a:gd name="T4" fmla="*/ 0 w 772"/>
                <a:gd name="T5" fmla="*/ 0 h 1464"/>
                <a:gd name="T6" fmla="*/ 0 w 772"/>
                <a:gd name="T7" fmla="*/ 0 h 1464"/>
                <a:gd name="T8" fmla="*/ 0 w 772"/>
                <a:gd name="T9" fmla="*/ 0 h 1464"/>
                <a:gd name="T10" fmla="*/ 0 w 772"/>
                <a:gd name="T11" fmla="*/ 0 h 1464"/>
                <a:gd name="T12" fmla="*/ 0 w 772"/>
                <a:gd name="T13" fmla="*/ 0 h 1464"/>
                <a:gd name="T14" fmla="*/ 0 w 772"/>
                <a:gd name="T15" fmla="*/ 0 h 14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2"/>
                <a:gd name="T25" fmla="*/ 0 h 1464"/>
                <a:gd name="T26" fmla="*/ 772 w 772"/>
                <a:gd name="T27" fmla="*/ 1464 h 146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2" h="1464">
                  <a:moveTo>
                    <a:pt x="0" y="1358"/>
                  </a:moveTo>
                  <a:lnTo>
                    <a:pt x="344" y="299"/>
                  </a:lnTo>
                  <a:lnTo>
                    <a:pt x="204" y="248"/>
                  </a:lnTo>
                  <a:lnTo>
                    <a:pt x="602" y="0"/>
                  </a:lnTo>
                  <a:lnTo>
                    <a:pt x="771" y="457"/>
                  </a:lnTo>
                  <a:lnTo>
                    <a:pt x="629" y="405"/>
                  </a:lnTo>
                  <a:lnTo>
                    <a:pt x="284" y="1463"/>
                  </a:lnTo>
                  <a:lnTo>
                    <a:pt x="0" y="1358"/>
                  </a:lnTo>
                </a:path>
              </a:pathLst>
            </a:custGeom>
            <a:solidFill>
              <a:srgbClr val="CC3300"/>
            </a:solidFill>
            <a:ln w="9360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622425" y="1295400"/>
            <a:ext cx="661988" cy="1217613"/>
            <a:chOff x="1022" y="816"/>
            <a:chExt cx="417" cy="767"/>
          </a:xfrm>
        </p:grpSpPr>
        <p:sp>
          <p:nvSpPr>
            <p:cNvPr id="2077" name="Freeform 7"/>
            <p:cNvSpPr>
              <a:spLocks noChangeArrowheads="1"/>
            </p:cNvSpPr>
            <p:nvPr/>
          </p:nvSpPr>
          <p:spPr bwMode="auto">
            <a:xfrm>
              <a:off x="1295" y="816"/>
              <a:ext cx="145" cy="339"/>
            </a:xfrm>
            <a:custGeom>
              <a:avLst/>
              <a:gdLst>
                <a:gd name="T0" fmla="*/ 0 w 640"/>
                <a:gd name="T1" fmla="*/ 0 h 1497"/>
                <a:gd name="T2" fmla="*/ 0 w 640"/>
                <a:gd name="T3" fmla="*/ 0 h 1497"/>
                <a:gd name="T4" fmla="*/ 0 w 640"/>
                <a:gd name="T5" fmla="*/ 0 h 1497"/>
                <a:gd name="T6" fmla="*/ 0 w 640"/>
                <a:gd name="T7" fmla="*/ 0 h 1497"/>
                <a:gd name="T8" fmla="*/ 0 w 640"/>
                <a:gd name="T9" fmla="*/ 0 h 1497"/>
                <a:gd name="T10" fmla="*/ 0 w 640"/>
                <a:gd name="T11" fmla="*/ 0 h 1497"/>
                <a:gd name="T12" fmla="*/ 0 w 640"/>
                <a:gd name="T13" fmla="*/ 0 h 1497"/>
                <a:gd name="T14" fmla="*/ 0 w 640"/>
                <a:gd name="T15" fmla="*/ 0 h 149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40"/>
                <a:gd name="T25" fmla="*/ 0 h 1497"/>
                <a:gd name="T26" fmla="*/ 640 w 640"/>
                <a:gd name="T27" fmla="*/ 1497 h 149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40" h="1497">
                  <a:moveTo>
                    <a:pt x="354" y="0"/>
                  </a:moveTo>
                  <a:lnTo>
                    <a:pt x="142" y="1097"/>
                  </a:lnTo>
                  <a:lnTo>
                    <a:pt x="0" y="1064"/>
                  </a:lnTo>
                  <a:lnTo>
                    <a:pt x="215" y="1496"/>
                  </a:lnTo>
                  <a:lnTo>
                    <a:pt x="570" y="1197"/>
                  </a:lnTo>
                  <a:lnTo>
                    <a:pt x="428" y="1164"/>
                  </a:lnTo>
                  <a:lnTo>
                    <a:pt x="639" y="67"/>
                  </a:lnTo>
                  <a:lnTo>
                    <a:pt x="354" y="0"/>
                  </a:lnTo>
                </a:path>
              </a:pathLst>
            </a:custGeom>
            <a:solidFill>
              <a:srgbClr val="CC3300"/>
            </a:solidFill>
            <a:ln w="9360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  <p:sp>
          <p:nvSpPr>
            <p:cNvPr id="2078" name="Freeform 8"/>
            <p:cNvSpPr>
              <a:spLocks noChangeArrowheads="1"/>
            </p:cNvSpPr>
            <p:nvPr/>
          </p:nvSpPr>
          <p:spPr bwMode="auto">
            <a:xfrm>
              <a:off x="1022" y="1268"/>
              <a:ext cx="197" cy="316"/>
            </a:xfrm>
            <a:custGeom>
              <a:avLst/>
              <a:gdLst>
                <a:gd name="T0" fmla="*/ 0 w 870"/>
                <a:gd name="T1" fmla="*/ 0 h 1394"/>
                <a:gd name="T2" fmla="*/ 0 w 870"/>
                <a:gd name="T3" fmla="*/ 0 h 1394"/>
                <a:gd name="T4" fmla="*/ 0 w 870"/>
                <a:gd name="T5" fmla="*/ 0 h 1394"/>
                <a:gd name="T6" fmla="*/ 0 w 870"/>
                <a:gd name="T7" fmla="*/ 0 h 1394"/>
                <a:gd name="T8" fmla="*/ 0 w 870"/>
                <a:gd name="T9" fmla="*/ 0 h 1394"/>
                <a:gd name="T10" fmla="*/ 0 w 870"/>
                <a:gd name="T11" fmla="*/ 0 h 1394"/>
                <a:gd name="T12" fmla="*/ 0 w 870"/>
                <a:gd name="T13" fmla="*/ 0 h 1394"/>
                <a:gd name="T14" fmla="*/ 0 w 870"/>
                <a:gd name="T15" fmla="*/ 0 h 139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70"/>
                <a:gd name="T25" fmla="*/ 0 h 1394"/>
                <a:gd name="T26" fmla="*/ 870 w 870"/>
                <a:gd name="T27" fmla="*/ 1394 h 139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70" h="1394">
                  <a:moveTo>
                    <a:pt x="0" y="151"/>
                  </a:moveTo>
                  <a:lnTo>
                    <a:pt x="483" y="1140"/>
                  </a:lnTo>
                  <a:lnTo>
                    <a:pt x="355" y="1215"/>
                  </a:lnTo>
                  <a:lnTo>
                    <a:pt x="773" y="1393"/>
                  </a:lnTo>
                  <a:lnTo>
                    <a:pt x="869" y="912"/>
                  </a:lnTo>
                  <a:lnTo>
                    <a:pt x="741" y="989"/>
                  </a:lnTo>
                  <a:lnTo>
                    <a:pt x="258" y="0"/>
                  </a:lnTo>
                  <a:lnTo>
                    <a:pt x="0" y="151"/>
                  </a:lnTo>
                </a:path>
              </a:pathLst>
            </a:custGeom>
            <a:solidFill>
              <a:srgbClr val="800080"/>
            </a:solidFill>
            <a:ln w="9360">
              <a:solidFill>
                <a:srgbClr val="8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</p:grpSp>
      <p:graphicFrame>
        <p:nvGraphicFramePr>
          <p:cNvPr id="6153" name="Object 9"/>
          <p:cNvGraphicFramePr>
            <a:graphicFrameLocks noChangeAspect="1"/>
          </p:cNvGraphicFramePr>
          <p:nvPr/>
        </p:nvGraphicFramePr>
        <p:xfrm>
          <a:off x="4876800" y="1447800"/>
          <a:ext cx="3681413" cy="485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r:id="rId6" imgW="3680412" imgH="4855491" progId="PBrush">
                  <p:embed/>
                </p:oleObj>
              </mc:Choice>
              <mc:Fallback>
                <p:oleObj r:id="rId6" imgW="3680412" imgH="485549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1447800"/>
                        <a:ext cx="3681413" cy="4854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6096000" y="1905000"/>
            <a:ext cx="1446213" cy="1903413"/>
            <a:chOff x="3840" y="1200"/>
            <a:chExt cx="911" cy="1199"/>
          </a:xfrm>
        </p:grpSpPr>
        <p:grpSp>
          <p:nvGrpSpPr>
            <p:cNvPr id="2073" name="Group 11"/>
            <p:cNvGrpSpPr>
              <a:grpSpLocks/>
            </p:cNvGrpSpPr>
            <p:nvPr/>
          </p:nvGrpSpPr>
          <p:grpSpPr bwMode="auto">
            <a:xfrm>
              <a:off x="4261" y="1200"/>
              <a:ext cx="490" cy="487"/>
              <a:chOff x="4261" y="1200"/>
              <a:chExt cx="490" cy="487"/>
            </a:xfrm>
          </p:grpSpPr>
          <p:sp>
            <p:nvSpPr>
              <p:cNvPr id="2075" name="Freeform 12"/>
              <p:cNvSpPr>
                <a:spLocks noChangeArrowheads="1"/>
              </p:cNvSpPr>
              <p:nvPr/>
            </p:nvSpPr>
            <p:spPr bwMode="auto">
              <a:xfrm>
                <a:off x="4261" y="1200"/>
                <a:ext cx="180" cy="322"/>
              </a:xfrm>
              <a:custGeom>
                <a:avLst/>
                <a:gdLst>
                  <a:gd name="T0" fmla="*/ 0 w 793"/>
                  <a:gd name="T1" fmla="*/ 0 h 1419"/>
                  <a:gd name="T2" fmla="*/ 0 w 793"/>
                  <a:gd name="T3" fmla="*/ 0 h 1419"/>
                  <a:gd name="T4" fmla="*/ 0 w 793"/>
                  <a:gd name="T5" fmla="*/ 0 h 1419"/>
                  <a:gd name="T6" fmla="*/ 0 w 793"/>
                  <a:gd name="T7" fmla="*/ 0 h 1419"/>
                  <a:gd name="T8" fmla="*/ 0 w 793"/>
                  <a:gd name="T9" fmla="*/ 0 h 1419"/>
                  <a:gd name="T10" fmla="*/ 0 w 793"/>
                  <a:gd name="T11" fmla="*/ 0 h 1419"/>
                  <a:gd name="T12" fmla="*/ 0 w 793"/>
                  <a:gd name="T13" fmla="*/ 0 h 1419"/>
                  <a:gd name="T14" fmla="*/ 0 w 793"/>
                  <a:gd name="T15" fmla="*/ 0 h 14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93"/>
                  <a:gd name="T25" fmla="*/ 0 h 1419"/>
                  <a:gd name="T26" fmla="*/ 793 w 793"/>
                  <a:gd name="T27" fmla="*/ 1419 h 14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93" h="1419">
                    <a:moveTo>
                      <a:pt x="0" y="1291"/>
                    </a:moveTo>
                    <a:lnTo>
                      <a:pt x="397" y="275"/>
                    </a:lnTo>
                    <a:lnTo>
                      <a:pt x="266" y="213"/>
                    </a:lnTo>
                    <a:lnTo>
                      <a:pt x="662" y="0"/>
                    </a:lnTo>
                    <a:lnTo>
                      <a:pt x="792" y="464"/>
                    </a:lnTo>
                    <a:lnTo>
                      <a:pt x="661" y="401"/>
                    </a:lnTo>
                    <a:lnTo>
                      <a:pt x="263" y="1418"/>
                    </a:lnTo>
                    <a:lnTo>
                      <a:pt x="0" y="1291"/>
                    </a:lnTo>
                  </a:path>
                </a:pathLst>
              </a:custGeom>
              <a:solidFill>
                <a:srgbClr val="CC3300"/>
              </a:solidFill>
              <a:ln w="9360">
                <a:solidFill>
                  <a:srgbClr val="CC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ES_tradnl"/>
              </a:p>
            </p:txBody>
          </p:sp>
          <p:sp>
            <p:nvSpPr>
              <p:cNvPr id="2076" name="Freeform 13"/>
              <p:cNvSpPr>
                <a:spLocks noChangeArrowheads="1"/>
              </p:cNvSpPr>
              <p:nvPr/>
            </p:nvSpPr>
            <p:spPr bwMode="auto">
              <a:xfrm>
                <a:off x="4459" y="1495"/>
                <a:ext cx="294" cy="194"/>
              </a:xfrm>
              <a:custGeom>
                <a:avLst/>
                <a:gdLst>
                  <a:gd name="T0" fmla="*/ 0 w 1295"/>
                  <a:gd name="T1" fmla="*/ 0 h 854"/>
                  <a:gd name="T2" fmla="*/ 0 w 1295"/>
                  <a:gd name="T3" fmla="*/ 0 h 854"/>
                  <a:gd name="T4" fmla="*/ 0 w 1295"/>
                  <a:gd name="T5" fmla="*/ 0 h 854"/>
                  <a:gd name="T6" fmla="*/ 0 w 1295"/>
                  <a:gd name="T7" fmla="*/ 0 h 854"/>
                  <a:gd name="T8" fmla="*/ 0 w 1295"/>
                  <a:gd name="T9" fmla="*/ 0 h 854"/>
                  <a:gd name="T10" fmla="*/ 0 w 1295"/>
                  <a:gd name="T11" fmla="*/ 0 h 854"/>
                  <a:gd name="T12" fmla="*/ 0 w 1295"/>
                  <a:gd name="T13" fmla="*/ 0 h 854"/>
                  <a:gd name="T14" fmla="*/ 0 w 1295"/>
                  <a:gd name="T15" fmla="*/ 0 h 8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295"/>
                  <a:gd name="T25" fmla="*/ 0 h 854"/>
                  <a:gd name="T26" fmla="*/ 1295 w 1295"/>
                  <a:gd name="T27" fmla="*/ 854 h 8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295" h="854">
                    <a:moveTo>
                      <a:pt x="0" y="559"/>
                    </a:moveTo>
                    <a:lnTo>
                      <a:pt x="932" y="146"/>
                    </a:lnTo>
                    <a:lnTo>
                      <a:pt x="878" y="0"/>
                    </a:lnTo>
                    <a:lnTo>
                      <a:pt x="1294" y="155"/>
                    </a:lnTo>
                    <a:lnTo>
                      <a:pt x="1092" y="588"/>
                    </a:lnTo>
                    <a:lnTo>
                      <a:pt x="1038" y="440"/>
                    </a:lnTo>
                    <a:lnTo>
                      <a:pt x="107" y="853"/>
                    </a:lnTo>
                    <a:lnTo>
                      <a:pt x="0" y="559"/>
                    </a:lnTo>
                  </a:path>
                </a:pathLst>
              </a:custGeom>
              <a:solidFill>
                <a:srgbClr val="CC3300"/>
              </a:solidFill>
              <a:ln w="9360">
                <a:solidFill>
                  <a:srgbClr val="CC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ES_tradnl"/>
              </a:p>
            </p:txBody>
          </p:sp>
        </p:grpSp>
        <p:sp>
          <p:nvSpPr>
            <p:cNvPr id="2074" name="Freeform 14"/>
            <p:cNvSpPr>
              <a:spLocks noChangeArrowheads="1"/>
            </p:cNvSpPr>
            <p:nvPr/>
          </p:nvSpPr>
          <p:spPr bwMode="auto">
            <a:xfrm>
              <a:off x="3840" y="2126"/>
              <a:ext cx="238" cy="275"/>
            </a:xfrm>
            <a:custGeom>
              <a:avLst/>
              <a:gdLst>
                <a:gd name="T0" fmla="*/ 0 w 1050"/>
                <a:gd name="T1" fmla="*/ 0 h 1211"/>
                <a:gd name="T2" fmla="*/ 0 w 1050"/>
                <a:gd name="T3" fmla="*/ 0 h 1211"/>
                <a:gd name="T4" fmla="*/ 0 w 1050"/>
                <a:gd name="T5" fmla="*/ 0 h 1211"/>
                <a:gd name="T6" fmla="*/ 0 w 1050"/>
                <a:gd name="T7" fmla="*/ 0 h 1211"/>
                <a:gd name="T8" fmla="*/ 0 w 1050"/>
                <a:gd name="T9" fmla="*/ 0 h 1211"/>
                <a:gd name="T10" fmla="*/ 0 w 1050"/>
                <a:gd name="T11" fmla="*/ 0 h 1211"/>
                <a:gd name="T12" fmla="*/ 0 w 1050"/>
                <a:gd name="T13" fmla="*/ 0 h 1211"/>
                <a:gd name="T14" fmla="*/ 0 w 1050"/>
                <a:gd name="T15" fmla="*/ 0 h 12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50"/>
                <a:gd name="T25" fmla="*/ 0 h 1211"/>
                <a:gd name="T26" fmla="*/ 1050 w 1050"/>
                <a:gd name="T27" fmla="*/ 1211 h 12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50" h="1211">
                  <a:moveTo>
                    <a:pt x="0" y="988"/>
                  </a:moveTo>
                  <a:lnTo>
                    <a:pt x="706" y="164"/>
                  </a:lnTo>
                  <a:lnTo>
                    <a:pt x="599" y="54"/>
                  </a:lnTo>
                  <a:lnTo>
                    <a:pt x="1049" y="0"/>
                  </a:lnTo>
                  <a:lnTo>
                    <a:pt x="1030" y="497"/>
                  </a:lnTo>
                  <a:lnTo>
                    <a:pt x="922" y="386"/>
                  </a:lnTo>
                  <a:lnTo>
                    <a:pt x="216" y="1210"/>
                  </a:lnTo>
                  <a:lnTo>
                    <a:pt x="0" y="988"/>
                  </a:lnTo>
                </a:path>
              </a:pathLst>
            </a:custGeom>
            <a:solidFill>
              <a:srgbClr val="CC3300"/>
            </a:solidFill>
            <a:ln w="9360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6324600" y="4191000"/>
            <a:ext cx="1598613" cy="989013"/>
            <a:chOff x="3984" y="2640"/>
            <a:chExt cx="1007" cy="623"/>
          </a:xfrm>
        </p:grpSpPr>
        <p:grpSp>
          <p:nvGrpSpPr>
            <p:cNvPr id="2069" name="Group 16"/>
            <p:cNvGrpSpPr>
              <a:grpSpLocks/>
            </p:cNvGrpSpPr>
            <p:nvPr/>
          </p:nvGrpSpPr>
          <p:grpSpPr bwMode="auto">
            <a:xfrm>
              <a:off x="4466" y="2702"/>
              <a:ext cx="526" cy="561"/>
              <a:chOff x="4466" y="2702"/>
              <a:chExt cx="526" cy="561"/>
            </a:xfrm>
          </p:grpSpPr>
          <p:sp>
            <p:nvSpPr>
              <p:cNvPr id="2071" name="Freeform 17"/>
              <p:cNvSpPr>
                <a:spLocks noChangeArrowheads="1"/>
              </p:cNvSpPr>
              <p:nvPr/>
            </p:nvSpPr>
            <p:spPr bwMode="auto">
              <a:xfrm>
                <a:off x="4689" y="2702"/>
                <a:ext cx="303" cy="209"/>
              </a:xfrm>
              <a:custGeom>
                <a:avLst/>
                <a:gdLst>
                  <a:gd name="T0" fmla="*/ 0 w 1337"/>
                  <a:gd name="T1" fmla="*/ 0 h 920"/>
                  <a:gd name="T2" fmla="*/ 0 w 1337"/>
                  <a:gd name="T3" fmla="*/ 0 h 920"/>
                  <a:gd name="T4" fmla="*/ 0 w 1337"/>
                  <a:gd name="T5" fmla="*/ 0 h 920"/>
                  <a:gd name="T6" fmla="*/ 0 w 1337"/>
                  <a:gd name="T7" fmla="*/ 0 h 920"/>
                  <a:gd name="T8" fmla="*/ 0 w 1337"/>
                  <a:gd name="T9" fmla="*/ 0 h 920"/>
                  <a:gd name="T10" fmla="*/ 0 w 1337"/>
                  <a:gd name="T11" fmla="*/ 0 h 920"/>
                  <a:gd name="T12" fmla="*/ 0 w 1337"/>
                  <a:gd name="T13" fmla="*/ 0 h 920"/>
                  <a:gd name="T14" fmla="*/ 0 w 1337"/>
                  <a:gd name="T15" fmla="*/ 0 h 9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37"/>
                  <a:gd name="T25" fmla="*/ 0 h 920"/>
                  <a:gd name="T26" fmla="*/ 1337 w 1337"/>
                  <a:gd name="T27" fmla="*/ 920 h 9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37" h="920">
                    <a:moveTo>
                      <a:pt x="1126" y="919"/>
                    </a:moveTo>
                    <a:lnTo>
                      <a:pt x="201" y="322"/>
                    </a:lnTo>
                    <a:lnTo>
                      <a:pt x="97" y="427"/>
                    </a:lnTo>
                    <a:lnTo>
                      <a:pt x="0" y="15"/>
                    </a:lnTo>
                    <a:lnTo>
                      <a:pt x="518" y="0"/>
                    </a:lnTo>
                    <a:lnTo>
                      <a:pt x="412" y="107"/>
                    </a:lnTo>
                    <a:lnTo>
                      <a:pt x="1336" y="705"/>
                    </a:lnTo>
                    <a:lnTo>
                      <a:pt x="1126" y="919"/>
                    </a:lnTo>
                  </a:path>
                </a:pathLst>
              </a:custGeom>
              <a:solidFill>
                <a:srgbClr val="800080"/>
              </a:solidFill>
              <a:ln w="9360">
                <a:solidFill>
                  <a:srgbClr val="800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ES_tradnl"/>
              </a:p>
            </p:txBody>
          </p:sp>
          <p:sp>
            <p:nvSpPr>
              <p:cNvPr id="2072" name="Freeform 18"/>
              <p:cNvSpPr>
                <a:spLocks noChangeArrowheads="1"/>
              </p:cNvSpPr>
              <p:nvPr/>
            </p:nvSpPr>
            <p:spPr bwMode="auto">
              <a:xfrm>
                <a:off x="4466" y="3132"/>
                <a:ext cx="359" cy="132"/>
              </a:xfrm>
              <a:custGeom>
                <a:avLst/>
                <a:gdLst>
                  <a:gd name="T0" fmla="*/ 0 w 1581"/>
                  <a:gd name="T1" fmla="*/ 0 h 582"/>
                  <a:gd name="T2" fmla="*/ 0 w 1581"/>
                  <a:gd name="T3" fmla="*/ 0 h 582"/>
                  <a:gd name="T4" fmla="*/ 0 w 1581"/>
                  <a:gd name="T5" fmla="*/ 0 h 582"/>
                  <a:gd name="T6" fmla="*/ 0 w 1581"/>
                  <a:gd name="T7" fmla="*/ 0 h 582"/>
                  <a:gd name="T8" fmla="*/ 0 w 1581"/>
                  <a:gd name="T9" fmla="*/ 0 h 582"/>
                  <a:gd name="T10" fmla="*/ 0 w 1581"/>
                  <a:gd name="T11" fmla="*/ 0 h 582"/>
                  <a:gd name="T12" fmla="*/ 0 w 1581"/>
                  <a:gd name="T13" fmla="*/ 0 h 582"/>
                  <a:gd name="T14" fmla="*/ 0 w 1581"/>
                  <a:gd name="T15" fmla="*/ 0 h 58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81"/>
                  <a:gd name="T25" fmla="*/ 0 h 582"/>
                  <a:gd name="T26" fmla="*/ 1581 w 1581"/>
                  <a:gd name="T27" fmla="*/ 582 h 58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81" h="582">
                    <a:moveTo>
                      <a:pt x="1517" y="581"/>
                    </a:moveTo>
                    <a:lnTo>
                      <a:pt x="355" y="405"/>
                    </a:lnTo>
                    <a:lnTo>
                      <a:pt x="324" y="538"/>
                    </a:lnTo>
                    <a:lnTo>
                      <a:pt x="0" y="211"/>
                    </a:lnTo>
                    <a:lnTo>
                      <a:pt x="448" y="0"/>
                    </a:lnTo>
                    <a:lnTo>
                      <a:pt x="418" y="135"/>
                    </a:lnTo>
                    <a:lnTo>
                      <a:pt x="1580" y="312"/>
                    </a:lnTo>
                    <a:lnTo>
                      <a:pt x="1517" y="581"/>
                    </a:lnTo>
                  </a:path>
                </a:pathLst>
              </a:custGeom>
              <a:solidFill>
                <a:srgbClr val="800080"/>
              </a:solidFill>
              <a:ln w="9360">
                <a:solidFill>
                  <a:srgbClr val="800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ES_tradnl"/>
              </a:p>
            </p:txBody>
          </p:sp>
        </p:grpSp>
        <p:sp>
          <p:nvSpPr>
            <p:cNvPr id="2070" name="Freeform 19"/>
            <p:cNvSpPr>
              <a:spLocks noChangeArrowheads="1"/>
            </p:cNvSpPr>
            <p:nvPr/>
          </p:nvSpPr>
          <p:spPr bwMode="auto">
            <a:xfrm>
              <a:off x="3984" y="2640"/>
              <a:ext cx="329" cy="179"/>
            </a:xfrm>
            <a:custGeom>
              <a:avLst/>
              <a:gdLst>
                <a:gd name="T0" fmla="*/ 0 w 1452"/>
                <a:gd name="T1" fmla="*/ 0 h 788"/>
                <a:gd name="T2" fmla="*/ 0 w 1452"/>
                <a:gd name="T3" fmla="*/ 0 h 788"/>
                <a:gd name="T4" fmla="*/ 0 w 1452"/>
                <a:gd name="T5" fmla="*/ 0 h 788"/>
                <a:gd name="T6" fmla="*/ 0 w 1452"/>
                <a:gd name="T7" fmla="*/ 0 h 788"/>
                <a:gd name="T8" fmla="*/ 0 w 1452"/>
                <a:gd name="T9" fmla="*/ 0 h 788"/>
                <a:gd name="T10" fmla="*/ 0 w 1452"/>
                <a:gd name="T11" fmla="*/ 0 h 788"/>
                <a:gd name="T12" fmla="*/ 0 w 1452"/>
                <a:gd name="T13" fmla="*/ 0 h 788"/>
                <a:gd name="T14" fmla="*/ 0 w 1452"/>
                <a:gd name="T15" fmla="*/ 0 h 7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52"/>
                <a:gd name="T25" fmla="*/ 0 h 788"/>
                <a:gd name="T26" fmla="*/ 1452 w 1452"/>
                <a:gd name="T27" fmla="*/ 788 h 7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52" h="788">
                  <a:moveTo>
                    <a:pt x="1349" y="787"/>
                  </a:moveTo>
                  <a:lnTo>
                    <a:pt x="299" y="441"/>
                  </a:lnTo>
                  <a:lnTo>
                    <a:pt x="248" y="587"/>
                  </a:lnTo>
                  <a:lnTo>
                    <a:pt x="0" y="178"/>
                  </a:lnTo>
                  <a:lnTo>
                    <a:pt x="451" y="0"/>
                  </a:lnTo>
                  <a:lnTo>
                    <a:pt x="400" y="147"/>
                  </a:lnTo>
                  <a:lnTo>
                    <a:pt x="1451" y="493"/>
                  </a:lnTo>
                  <a:lnTo>
                    <a:pt x="1349" y="787"/>
                  </a:lnTo>
                </a:path>
              </a:pathLst>
            </a:custGeom>
            <a:solidFill>
              <a:srgbClr val="800080"/>
            </a:solidFill>
            <a:ln w="9360">
              <a:solidFill>
                <a:srgbClr val="8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</p:grpSp>
      <p:sp>
        <p:nvSpPr>
          <p:cNvPr id="6164" name="AutoShape 20"/>
          <p:cNvSpPr>
            <a:spLocks noChangeArrowheads="1"/>
          </p:cNvSpPr>
          <p:nvPr/>
        </p:nvSpPr>
        <p:spPr bwMode="auto">
          <a:xfrm>
            <a:off x="3048000" y="4038600"/>
            <a:ext cx="1219200" cy="1600200"/>
          </a:xfrm>
          <a:prstGeom prst="roundRect">
            <a:avLst>
              <a:gd name="adj" fmla="val 130"/>
            </a:avLst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s-ES_tradnl"/>
          </a:p>
        </p:txBody>
      </p:sp>
      <p:grpSp>
        <p:nvGrpSpPr>
          <p:cNvPr id="8" name="Group 21"/>
          <p:cNvGrpSpPr>
            <a:grpSpLocks/>
          </p:cNvGrpSpPr>
          <p:nvPr/>
        </p:nvGrpSpPr>
        <p:grpSpPr bwMode="auto">
          <a:xfrm>
            <a:off x="4267200" y="1524000"/>
            <a:ext cx="760413" cy="4646613"/>
            <a:chOff x="2688" y="960"/>
            <a:chExt cx="479" cy="2927"/>
          </a:xfrm>
        </p:grpSpPr>
        <p:sp>
          <p:nvSpPr>
            <p:cNvPr id="2067" name="Line 22"/>
            <p:cNvSpPr>
              <a:spLocks noChangeShapeType="1"/>
            </p:cNvSpPr>
            <p:nvPr/>
          </p:nvSpPr>
          <p:spPr bwMode="auto">
            <a:xfrm flipV="1">
              <a:off x="2688" y="959"/>
              <a:ext cx="480" cy="158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68" name="Line 23"/>
            <p:cNvSpPr>
              <a:spLocks noChangeShapeType="1"/>
            </p:cNvSpPr>
            <p:nvPr/>
          </p:nvSpPr>
          <p:spPr bwMode="auto">
            <a:xfrm>
              <a:off x="2688" y="3552"/>
              <a:ext cx="480" cy="3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24"/>
          <p:cNvGrpSpPr>
            <a:grpSpLocks/>
          </p:cNvGrpSpPr>
          <p:nvPr/>
        </p:nvGrpSpPr>
        <p:grpSpPr bwMode="auto">
          <a:xfrm>
            <a:off x="152400" y="1084263"/>
            <a:ext cx="3684588" cy="1825625"/>
            <a:chOff x="96" y="683"/>
            <a:chExt cx="2321" cy="1150"/>
          </a:xfrm>
        </p:grpSpPr>
        <p:sp>
          <p:nvSpPr>
            <p:cNvPr id="2065" name="Text Box 25"/>
            <p:cNvSpPr txBox="1">
              <a:spLocks noChangeArrowheads="1"/>
            </p:cNvSpPr>
            <p:nvPr/>
          </p:nvSpPr>
          <p:spPr bwMode="auto">
            <a:xfrm>
              <a:off x="96" y="1275"/>
              <a:ext cx="960" cy="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0" rIns="90000" bIns="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 algn="ctr">
                <a:spcBef>
                  <a:spcPts val="1125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GB" sz="1800">
                  <a:solidFill>
                    <a:schemeClr val="tx1"/>
                  </a:solidFill>
                </a:rPr>
                <a:t>Sangre pobre en oxígeno y rica en CO</a:t>
              </a:r>
              <a:r>
                <a:rPr lang="en-GB" sz="1800" baseline="-2500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066" name="Text Box 26"/>
            <p:cNvSpPr txBox="1">
              <a:spLocks noChangeArrowheads="1"/>
            </p:cNvSpPr>
            <p:nvPr/>
          </p:nvSpPr>
          <p:spPr bwMode="auto">
            <a:xfrm>
              <a:off x="1458" y="683"/>
              <a:ext cx="960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 algn="ctr">
                <a:spcBef>
                  <a:spcPts val="1125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GB" sz="1800">
                  <a:solidFill>
                    <a:schemeClr val="tx1"/>
                  </a:solidFill>
                </a:rPr>
                <a:t>Aire inspirado</a:t>
              </a:r>
            </a:p>
          </p:txBody>
        </p:sp>
      </p:grpSp>
      <p:grpSp>
        <p:nvGrpSpPr>
          <p:cNvPr id="10" name="Group 27"/>
          <p:cNvGrpSpPr>
            <a:grpSpLocks/>
          </p:cNvGrpSpPr>
          <p:nvPr/>
        </p:nvGrpSpPr>
        <p:grpSpPr bwMode="auto">
          <a:xfrm>
            <a:off x="152400" y="1066800"/>
            <a:ext cx="4341813" cy="1312863"/>
            <a:chOff x="96" y="672"/>
            <a:chExt cx="2735" cy="827"/>
          </a:xfrm>
        </p:grpSpPr>
        <p:sp>
          <p:nvSpPr>
            <p:cNvPr id="2063" name="Text Box 28"/>
            <p:cNvSpPr txBox="1">
              <a:spLocks noChangeArrowheads="1"/>
            </p:cNvSpPr>
            <p:nvPr/>
          </p:nvSpPr>
          <p:spPr bwMode="auto">
            <a:xfrm>
              <a:off x="1872" y="1069"/>
              <a:ext cx="960" cy="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 algn="ctr">
                <a:spcBef>
                  <a:spcPts val="1125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GB" sz="1800">
                  <a:solidFill>
                    <a:schemeClr val="tx1"/>
                  </a:solidFill>
                </a:rPr>
                <a:t>Sangre rica en oxígeno</a:t>
              </a:r>
            </a:p>
          </p:txBody>
        </p:sp>
        <p:sp>
          <p:nvSpPr>
            <p:cNvPr id="2064" name="Text Box 29"/>
            <p:cNvSpPr txBox="1">
              <a:spLocks noChangeArrowheads="1"/>
            </p:cNvSpPr>
            <p:nvPr/>
          </p:nvSpPr>
          <p:spPr bwMode="auto">
            <a:xfrm>
              <a:off x="96" y="672"/>
              <a:ext cx="960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 algn="ctr">
                <a:spcBef>
                  <a:spcPts val="1125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GB" sz="1800">
                  <a:solidFill>
                    <a:schemeClr val="tx1"/>
                  </a:solidFill>
                </a:rPr>
                <a:t>Aire espirado</a:t>
              </a:r>
            </a:p>
          </p:txBody>
        </p:sp>
      </p:grpSp>
      <p:sp>
        <p:nvSpPr>
          <p:cNvPr id="6174" name="Text Box 30"/>
          <p:cNvSpPr txBox="1">
            <a:spLocks noChangeArrowheads="1"/>
          </p:cNvSpPr>
          <p:nvPr/>
        </p:nvSpPr>
        <p:spPr bwMode="auto">
          <a:xfrm>
            <a:off x="6324600" y="4449763"/>
            <a:ext cx="15240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9pPr>
          </a:lstStyle>
          <a:p>
            <a:pPr algn="ctr">
              <a:spcBef>
                <a:spcPts val="1125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800">
                <a:solidFill>
                  <a:schemeClr val="tx1"/>
                </a:solidFill>
              </a:rPr>
              <a:t>CO</a:t>
            </a:r>
            <a:r>
              <a:rPr lang="en-GB" sz="1800" baseline="-250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175" name="Text Box 31"/>
          <p:cNvSpPr txBox="1">
            <a:spLocks noChangeArrowheads="1"/>
          </p:cNvSpPr>
          <p:nvPr/>
        </p:nvSpPr>
        <p:spPr bwMode="auto">
          <a:xfrm>
            <a:off x="5943600" y="2819400"/>
            <a:ext cx="1524000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9pPr>
          </a:lstStyle>
          <a:p>
            <a:pPr algn="ctr">
              <a:spcBef>
                <a:spcPts val="1125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800">
                <a:solidFill>
                  <a:schemeClr val="tx1"/>
                </a:solidFill>
              </a:rPr>
              <a:t>Oxígeno</a:t>
            </a:r>
          </a:p>
        </p:txBody>
      </p:sp>
    </p:spTree>
    <p:extLst>
      <p:ext uri="{BB962C8B-B14F-4D97-AF65-F5344CB8AC3E}">
        <p14:creationId xmlns:p14="http://schemas.microsoft.com/office/powerpoint/2010/main" val="33615461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4" grpId="0" animBg="1"/>
      <p:bldP spid="6174" grpId="0" autoUpdateAnimBg="0"/>
      <p:bldP spid="617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sultado de imagen de sangre alvéolos tejid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537" y="1046989"/>
            <a:ext cx="6086027" cy="541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2351"/>
          </a:xfrm>
        </p:spPr>
        <p:txBody>
          <a:bodyPr>
            <a:normAutofit fontScale="90000"/>
          </a:bodyPr>
          <a:lstStyle/>
          <a:p>
            <a:r>
              <a:rPr lang="es-ES" sz="4000" dirty="0"/>
              <a:t>INTERCAMBIO Y TRANSPORTE DE GASES</a:t>
            </a:r>
          </a:p>
        </p:txBody>
      </p:sp>
    </p:spTree>
    <p:extLst>
      <p:ext uri="{BB962C8B-B14F-4D97-AF65-F5344CB8AC3E}">
        <p14:creationId xmlns:p14="http://schemas.microsoft.com/office/powerpoint/2010/main" val="1959005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1524000" y="-12700"/>
            <a:ext cx="57150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HG Mincho Light J;MS Gothic;HG "/>
                <a:cs typeface="HG Mincho Light J;MS Gothic;HG "/>
              </a:defRPr>
            </a:lvl9pPr>
          </a:lstStyle>
          <a:p>
            <a:pPr algn="ctr">
              <a:lnSpc>
                <a:spcPct val="87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SMMedium"/>
              <a:buNone/>
            </a:pPr>
            <a:r>
              <a:rPr lang="en-GB" dirty="0" err="1">
                <a:solidFill>
                  <a:schemeClr val="tx1"/>
                </a:solidFill>
                <a:latin typeface="SMMedium"/>
              </a:rPr>
              <a:t>Composición</a:t>
            </a:r>
            <a:r>
              <a:rPr lang="en-GB" dirty="0">
                <a:solidFill>
                  <a:schemeClr val="tx1"/>
                </a:solidFill>
                <a:latin typeface="SMMedium"/>
              </a:rPr>
              <a:t> del </a:t>
            </a:r>
            <a:r>
              <a:rPr lang="en-GB" dirty="0" err="1">
                <a:solidFill>
                  <a:schemeClr val="tx1"/>
                </a:solidFill>
                <a:latin typeface="SMMedium"/>
              </a:rPr>
              <a:t>aire</a:t>
            </a:r>
            <a:r>
              <a:rPr lang="en-GB" dirty="0">
                <a:solidFill>
                  <a:schemeClr val="tx1"/>
                </a:solidFill>
                <a:latin typeface="SMMedium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SMMedium"/>
              </a:rPr>
              <a:t>inspirado</a:t>
            </a:r>
            <a:r>
              <a:rPr lang="en-GB" dirty="0">
                <a:solidFill>
                  <a:schemeClr val="tx1"/>
                </a:solidFill>
                <a:latin typeface="SMMedium"/>
              </a:rPr>
              <a:t> y </a:t>
            </a:r>
            <a:r>
              <a:rPr lang="en-GB" dirty="0" err="1">
                <a:solidFill>
                  <a:schemeClr val="tx1"/>
                </a:solidFill>
                <a:latin typeface="SMMedium"/>
              </a:rPr>
              <a:t>espirado</a:t>
            </a:r>
            <a:endParaRPr lang="en-GB" dirty="0">
              <a:solidFill>
                <a:schemeClr val="tx1"/>
              </a:solidFill>
              <a:latin typeface="SMMedium"/>
            </a:endParaRPr>
          </a:p>
        </p:txBody>
      </p:sp>
      <p:grpSp>
        <p:nvGrpSpPr>
          <p:cNvPr id="16387" name="Group 2"/>
          <p:cNvGrpSpPr>
            <a:grpSpLocks/>
          </p:cNvGrpSpPr>
          <p:nvPr/>
        </p:nvGrpSpPr>
        <p:grpSpPr bwMode="auto">
          <a:xfrm>
            <a:off x="1143000" y="1371600"/>
            <a:ext cx="2665413" cy="409575"/>
            <a:chOff x="720" y="864"/>
            <a:chExt cx="1679" cy="258"/>
          </a:xfrm>
        </p:grpSpPr>
        <p:sp>
          <p:nvSpPr>
            <p:cNvPr id="16423" name="AutoShape 3"/>
            <p:cNvSpPr>
              <a:spLocks noChangeArrowheads="1"/>
            </p:cNvSpPr>
            <p:nvPr/>
          </p:nvSpPr>
          <p:spPr bwMode="auto">
            <a:xfrm>
              <a:off x="720" y="864"/>
              <a:ext cx="1680" cy="237"/>
            </a:xfrm>
            <a:prstGeom prst="roundRect">
              <a:avLst>
                <a:gd name="adj" fmla="val 421"/>
              </a:avLst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  <p:sp>
          <p:nvSpPr>
            <p:cNvPr id="16424" name="Text Box 4"/>
            <p:cNvSpPr txBox="1">
              <a:spLocks noChangeArrowheads="1"/>
            </p:cNvSpPr>
            <p:nvPr/>
          </p:nvSpPr>
          <p:spPr bwMode="auto">
            <a:xfrm>
              <a:off x="720" y="864"/>
              <a:ext cx="1680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 algn="ctr">
                <a:spcBef>
                  <a:spcPts val="1125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GB" sz="1800">
                  <a:solidFill>
                    <a:schemeClr val="tx1"/>
                  </a:solidFill>
                </a:rPr>
                <a:t>AIRE INSPIRADO</a:t>
              </a:r>
            </a:p>
          </p:txBody>
        </p:sp>
      </p:grpSp>
      <p:grpSp>
        <p:nvGrpSpPr>
          <p:cNvPr id="16388" name="Group 5"/>
          <p:cNvGrpSpPr>
            <a:grpSpLocks/>
          </p:cNvGrpSpPr>
          <p:nvPr/>
        </p:nvGrpSpPr>
        <p:grpSpPr bwMode="auto">
          <a:xfrm>
            <a:off x="4648200" y="1371600"/>
            <a:ext cx="2665413" cy="409575"/>
            <a:chOff x="2928" y="864"/>
            <a:chExt cx="1679" cy="258"/>
          </a:xfrm>
        </p:grpSpPr>
        <p:sp>
          <p:nvSpPr>
            <p:cNvPr id="16421" name="AutoShape 6"/>
            <p:cNvSpPr>
              <a:spLocks noChangeArrowheads="1"/>
            </p:cNvSpPr>
            <p:nvPr/>
          </p:nvSpPr>
          <p:spPr bwMode="auto">
            <a:xfrm>
              <a:off x="2928" y="864"/>
              <a:ext cx="1680" cy="237"/>
            </a:xfrm>
            <a:prstGeom prst="roundRect">
              <a:avLst>
                <a:gd name="adj" fmla="val 421"/>
              </a:avLst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  <p:sp>
          <p:nvSpPr>
            <p:cNvPr id="16422" name="Text Box 7"/>
            <p:cNvSpPr txBox="1">
              <a:spLocks noChangeArrowheads="1"/>
            </p:cNvSpPr>
            <p:nvPr/>
          </p:nvSpPr>
          <p:spPr bwMode="auto">
            <a:xfrm>
              <a:off x="2928" y="864"/>
              <a:ext cx="1680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 algn="ctr">
                <a:spcBef>
                  <a:spcPts val="1125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GB" sz="1800">
                  <a:solidFill>
                    <a:schemeClr val="tx1"/>
                  </a:solidFill>
                </a:rPr>
                <a:t>AIRE ESPIRADO</a:t>
              </a:r>
            </a:p>
          </p:txBody>
        </p:sp>
      </p:grpSp>
      <p:grpSp>
        <p:nvGrpSpPr>
          <p:cNvPr id="16389" name="Group 8"/>
          <p:cNvGrpSpPr>
            <a:grpSpLocks/>
          </p:cNvGrpSpPr>
          <p:nvPr/>
        </p:nvGrpSpPr>
        <p:grpSpPr bwMode="auto">
          <a:xfrm>
            <a:off x="2895600" y="5597525"/>
            <a:ext cx="1370013" cy="682625"/>
            <a:chOff x="1824" y="3526"/>
            <a:chExt cx="863" cy="430"/>
          </a:xfrm>
        </p:grpSpPr>
        <p:sp>
          <p:nvSpPr>
            <p:cNvPr id="16419" name="AutoShape 9"/>
            <p:cNvSpPr>
              <a:spLocks noChangeArrowheads="1"/>
            </p:cNvSpPr>
            <p:nvPr/>
          </p:nvSpPr>
          <p:spPr bwMode="auto">
            <a:xfrm>
              <a:off x="1824" y="3526"/>
              <a:ext cx="864" cy="410"/>
            </a:xfrm>
            <a:prstGeom prst="roundRect">
              <a:avLst>
                <a:gd name="adj" fmla="val 241"/>
              </a:avLst>
            </a:prstGeom>
            <a:solidFill>
              <a:srgbClr val="EAEAEA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  <p:sp>
          <p:nvSpPr>
            <p:cNvPr id="16420" name="Text Box 10"/>
            <p:cNvSpPr txBox="1">
              <a:spLocks noChangeArrowheads="1"/>
            </p:cNvSpPr>
            <p:nvPr/>
          </p:nvSpPr>
          <p:spPr bwMode="auto">
            <a:xfrm>
              <a:off x="1824" y="3526"/>
              <a:ext cx="864" cy="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 algn="ctr">
                <a:spcBef>
                  <a:spcPts val="1125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GB" sz="1800">
                  <a:solidFill>
                    <a:schemeClr val="tx1"/>
                  </a:solidFill>
                </a:rPr>
                <a:t>Dióxido de carbono</a:t>
              </a:r>
            </a:p>
          </p:txBody>
        </p:sp>
      </p:grpSp>
      <p:grpSp>
        <p:nvGrpSpPr>
          <p:cNvPr id="16390" name="Group 11"/>
          <p:cNvGrpSpPr>
            <a:grpSpLocks/>
          </p:cNvGrpSpPr>
          <p:nvPr/>
        </p:nvGrpSpPr>
        <p:grpSpPr bwMode="auto">
          <a:xfrm>
            <a:off x="5181600" y="5597525"/>
            <a:ext cx="1065213" cy="409575"/>
            <a:chOff x="3264" y="3526"/>
            <a:chExt cx="671" cy="258"/>
          </a:xfrm>
        </p:grpSpPr>
        <p:sp>
          <p:nvSpPr>
            <p:cNvPr id="16417" name="AutoShape 12"/>
            <p:cNvSpPr>
              <a:spLocks noChangeArrowheads="1"/>
            </p:cNvSpPr>
            <p:nvPr/>
          </p:nvSpPr>
          <p:spPr bwMode="auto">
            <a:xfrm>
              <a:off x="3264" y="3526"/>
              <a:ext cx="672" cy="237"/>
            </a:xfrm>
            <a:prstGeom prst="roundRect">
              <a:avLst>
                <a:gd name="adj" fmla="val 421"/>
              </a:avLst>
            </a:prstGeom>
            <a:solidFill>
              <a:srgbClr val="EAEAEA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  <p:sp>
          <p:nvSpPr>
            <p:cNvPr id="16418" name="Text Box 13"/>
            <p:cNvSpPr txBox="1">
              <a:spLocks noChangeArrowheads="1"/>
            </p:cNvSpPr>
            <p:nvPr/>
          </p:nvSpPr>
          <p:spPr bwMode="auto">
            <a:xfrm>
              <a:off x="3264" y="3526"/>
              <a:ext cx="672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 algn="ctr">
                <a:spcBef>
                  <a:spcPts val="1125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GB" sz="1800">
                  <a:solidFill>
                    <a:schemeClr val="tx1"/>
                  </a:solidFill>
                </a:rPr>
                <a:t>Oxígeno</a:t>
              </a:r>
            </a:p>
          </p:txBody>
        </p:sp>
      </p:grpSp>
      <p:grpSp>
        <p:nvGrpSpPr>
          <p:cNvPr id="16391" name="Group 14"/>
          <p:cNvGrpSpPr>
            <a:grpSpLocks/>
          </p:cNvGrpSpPr>
          <p:nvPr/>
        </p:nvGrpSpPr>
        <p:grpSpPr bwMode="auto">
          <a:xfrm>
            <a:off x="1371600" y="5597525"/>
            <a:ext cx="1065213" cy="409575"/>
            <a:chOff x="864" y="3526"/>
            <a:chExt cx="671" cy="258"/>
          </a:xfrm>
        </p:grpSpPr>
        <p:sp>
          <p:nvSpPr>
            <p:cNvPr id="16415" name="AutoShape 15"/>
            <p:cNvSpPr>
              <a:spLocks noChangeArrowheads="1"/>
            </p:cNvSpPr>
            <p:nvPr/>
          </p:nvSpPr>
          <p:spPr bwMode="auto">
            <a:xfrm>
              <a:off x="864" y="3526"/>
              <a:ext cx="672" cy="237"/>
            </a:xfrm>
            <a:prstGeom prst="roundRect">
              <a:avLst>
                <a:gd name="adj" fmla="val 421"/>
              </a:avLst>
            </a:prstGeom>
            <a:solidFill>
              <a:srgbClr val="EAEAEA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  <p:sp>
          <p:nvSpPr>
            <p:cNvPr id="16416" name="Text Box 16"/>
            <p:cNvSpPr txBox="1">
              <a:spLocks noChangeArrowheads="1"/>
            </p:cNvSpPr>
            <p:nvPr/>
          </p:nvSpPr>
          <p:spPr bwMode="auto">
            <a:xfrm>
              <a:off x="864" y="3526"/>
              <a:ext cx="672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 algn="ctr">
                <a:spcBef>
                  <a:spcPts val="1125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GB" sz="1800">
                  <a:solidFill>
                    <a:schemeClr val="tx1"/>
                  </a:solidFill>
                </a:rPr>
                <a:t>Oxígeno</a:t>
              </a:r>
            </a:p>
          </p:txBody>
        </p:sp>
      </p:grpSp>
      <p:grpSp>
        <p:nvGrpSpPr>
          <p:cNvPr id="16392" name="Group 17"/>
          <p:cNvGrpSpPr>
            <a:grpSpLocks/>
          </p:cNvGrpSpPr>
          <p:nvPr/>
        </p:nvGrpSpPr>
        <p:grpSpPr bwMode="auto">
          <a:xfrm>
            <a:off x="6845300" y="5597525"/>
            <a:ext cx="1370013" cy="682625"/>
            <a:chOff x="4312" y="3526"/>
            <a:chExt cx="863" cy="430"/>
          </a:xfrm>
        </p:grpSpPr>
        <p:sp>
          <p:nvSpPr>
            <p:cNvPr id="16413" name="AutoShape 18"/>
            <p:cNvSpPr>
              <a:spLocks noChangeArrowheads="1"/>
            </p:cNvSpPr>
            <p:nvPr/>
          </p:nvSpPr>
          <p:spPr bwMode="auto">
            <a:xfrm>
              <a:off x="4312" y="3526"/>
              <a:ext cx="864" cy="410"/>
            </a:xfrm>
            <a:prstGeom prst="roundRect">
              <a:avLst>
                <a:gd name="adj" fmla="val 241"/>
              </a:avLst>
            </a:prstGeom>
            <a:solidFill>
              <a:srgbClr val="EAEAEA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s-ES_tradnl"/>
            </a:p>
          </p:txBody>
        </p:sp>
        <p:sp>
          <p:nvSpPr>
            <p:cNvPr id="16414" name="Text Box 19"/>
            <p:cNvSpPr txBox="1">
              <a:spLocks noChangeArrowheads="1"/>
            </p:cNvSpPr>
            <p:nvPr/>
          </p:nvSpPr>
          <p:spPr bwMode="auto">
            <a:xfrm>
              <a:off x="4312" y="3526"/>
              <a:ext cx="864" cy="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 algn="ctr">
                <a:spcBef>
                  <a:spcPts val="1125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GB" sz="1800">
                  <a:solidFill>
                    <a:schemeClr val="tx1"/>
                  </a:solidFill>
                </a:rPr>
                <a:t>Dióxido de carbono</a:t>
              </a:r>
            </a:p>
          </p:txBody>
        </p:sp>
      </p:grpSp>
      <p:grpSp>
        <p:nvGrpSpPr>
          <p:cNvPr id="16393" name="Group 20"/>
          <p:cNvGrpSpPr>
            <a:grpSpLocks/>
          </p:cNvGrpSpPr>
          <p:nvPr/>
        </p:nvGrpSpPr>
        <p:grpSpPr bwMode="auto">
          <a:xfrm>
            <a:off x="1143000" y="1905000"/>
            <a:ext cx="1903413" cy="3579813"/>
            <a:chOff x="720" y="1200"/>
            <a:chExt cx="1199" cy="2255"/>
          </a:xfrm>
        </p:grpSpPr>
        <p:grpSp>
          <p:nvGrpSpPr>
            <p:cNvPr id="16409" name="Group 21"/>
            <p:cNvGrpSpPr>
              <a:grpSpLocks/>
            </p:cNvGrpSpPr>
            <p:nvPr/>
          </p:nvGrpSpPr>
          <p:grpSpPr bwMode="auto">
            <a:xfrm>
              <a:off x="720" y="1200"/>
              <a:ext cx="959" cy="2255"/>
              <a:chOff x="720" y="1200"/>
              <a:chExt cx="959" cy="2255"/>
            </a:xfrm>
          </p:grpSpPr>
          <p:sp>
            <p:nvSpPr>
              <p:cNvPr id="16411" name="Freeform 22"/>
              <p:cNvSpPr>
                <a:spLocks noChangeArrowheads="1"/>
              </p:cNvSpPr>
              <p:nvPr/>
            </p:nvSpPr>
            <p:spPr bwMode="auto">
              <a:xfrm>
                <a:off x="720" y="1200"/>
                <a:ext cx="960" cy="2256"/>
              </a:xfrm>
              <a:custGeom>
                <a:avLst/>
                <a:gdLst>
                  <a:gd name="T0" fmla="*/ 0 w 4235"/>
                  <a:gd name="T1" fmla="*/ 0 h 9949"/>
                  <a:gd name="T2" fmla="*/ 0 w 4235"/>
                  <a:gd name="T3" fmla="*/ 0 h 9949"/>
                  <a:gd name="T4" fmla="*/ 0 w 4235"/>
                  <a:gd name="T5" fmla="*/ 0 h 9949"/>
                  <a:gd name="T6" fmla="*/ 0 w 4235"/>
                  <a:gd name="T7" fmla="*/ 0 h 9949"/>
                  <a:gd name="T8" fmla="*/ 0 w 4235"/>
                  <a:gd name="T9" fmla="*/ 0 h 9949"/>
                  <a:gd name="T10" fmla="*/ 0 w 4235"/>
                  <a:gd name="T11" fmla="*/ 0 h 9949"/>
                  <a:gd name="T12" fmla="*/ 0 w 4235"/>
                  <a:gd name="T13" fmla="*/ 0 h 9949"/>
                  <a:gd name="T14" fmla="*/ 0 w 4235"/>
                  <a:gd name="T15" fmla="*/ 0 h 99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35"/>
                  <a:gd name="T25" fmla="*/ 0 h 9949"/>
                  <a:gd name="T26" fmla="*/ 4235 w 4235"/>
                  <a:gd name="T27" fmla="*/ 9949 h 99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35" h="9949">
                    <a:moveTo>
                      <a:pt x="2117" y="0"/>
                    </a:moveTo>
                    <a:cubicBezTo>
                      <a:pt x="962" y="0"/>
                      <a:pt x="0" y="455"/>
                      <a:pt x="0" y="1003"/>
                    </a:cubicBezTo>
                    <a:lnTo>
                      <a:pt x="0" y="8944"/>
                    </a:lnTo>
                    <a:cubicBezTo>
                      <a:pt x="0" y="9492"/>
                      <a:pt x="962" y="9948"/>
                      <a:pt x="2117" y="9948"/>
                    </a:cubicBezTo>
                    <a:cubicBezTo>
                      <a:pt x="3271" y="9948"/>
                      <a:pt x="4234" y="9492"/>
                      <a:pt x="4234" y="8944"/>
                    </a:cubicBezTo>
                    <a:lnTo>
                      <a:pt x="4234" y="1003"/>
                    </a:lnTo>
                    <a:cubicBezTo>
                      <a:pt x="4234" y="455"/>
                      <a:pt x="3271" y="0"/>
                      <a:pt x="2117" y="0"/>
                    </a:cubicBezTo>
                  </a:path>
                </a:pathLst>
              </a:custGeom>
              <a:solidFill>
                <a:srgbClr val="D9FFFF"/>
              </a:solidFill>
              <a:ln w="936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ES_tradnl"/>
              </a:p>
            </p:txBody>
          </p:sp>
          <p:sp>
            <p:nvSpPr>
              <p:cNvPr id="16412" name="Freeform 23"/>
              <p:cNvSpPr>
                <a:spLocks noChangeArrowheads="1"/>
              </p:cNvSpPr>
              <p:nvPr/>
            </p:nvSpPr>
            <p:spPr bwMode="auto">
              <a:xfrm>
                <a:off x="720" y="1200"/>
                <a:ext cx="960" cy="455"/>
              </a:xfrm>
              <a:custGeom>
                <a:avLst/>
                <a:gdLst>
                  <a:gd name="T0" fmla="*/ 0 w 4235"/>
                  <a:gd name="T1" fmla="*/ 0 h 2007"/>
                  <a:gd name="T2" fmla="*/ 0 w 4235"/>
                  <a:gd name="T3" fmla="*/ 0 h 2007"/>
                  <a:gd name="T4" fmla="*/ 0 w 4235"/>
                  <a:gd name="T5" fmla="*/ 0 h 2007"/>
                  <a:gd name="T6" fmla="*/ 0 w 4235"/>
                  <a:gd name="T7" fmla="*/ 0 h 2007"/>
                  <a:gd name="T8" fmla="*/ 0 w 4235"/>
                  <a:gd name="T9" fmla="*/ 0 h 2007"/>
                  <a:gd name="T10" fmla="*/ 0 w 4235"/>
                  <a:gd name="T11" fmla="*/ 0 h 200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235"/>
                  <a:gd name="T19" fmla="*/ 0 h 2007"/>
                  <a:gd name="T20" fmla="*/ 4235 w 4235"/>
                  <a:gd name="T21" fmla="*/ 2007 h 200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235" h="2007">
                    <a:moveTo>
                      <a:pt x="2117" y="0"/>
                    </a:moveTo>
                    <a:cubicBezTo>
                      <a:pt x="962" y="0"/>
                      <a:pt x="0" y="455"/>
                      <a:pt x="0" y="1003"/>
                    </a:cubicBezTo>
                    <a:cubicBezTo>
                      <a:pt x="0" y="1550"/>
                      <a:pt x="962" y="2006"/>
                      <a:pt x="2117" y="2006"/>
                    </a:cubicBezTo>
                    <a:cubicBezTo>
                      <a:pt x="3271" y="2006"/>
                      <a:pt x="4234" y="1550"/>
                      <a:pt x="4234" y="1003"/>
                    </a:cubicBezTo>
                    <a:cubicBezTo>
                      <a:pt x="4234" y="455"/>
                      <a:pt x="3271" y="0"/>
                      <a:pt x="2117" y="0"/>
                    </a:cubicBezTo>
                  </a:path>
                </a:pathLst>
              </a:custGeom>
              <a:solidFill>
                <a:srgbClr val="EDFFFF"/>
              </a:solidFill>
              <a:ln w="936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ES_tradnl"/>
              </a:p>
            </p:txBody>
          </p:sp>
        </p:grpSp>
        <p:sp>
          <p:nvSpPr>
            <p:cNvPr id="16410" name="Text Box 24"/>
            <p:cNvSpPr txBox="1">
              <a:spLocks noChangeArrowheads="1"/>
            </p:cNvSpPr>
            <p:nvPr/>
          </p:nvSpPr>
          <p:spPr bwMode="auto">
            <a:xfrm>
              <a:off x="1008" y="1344"/>
              <a:ext cx="912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>
                <a:spcBef>
                  <a:spcPts val="1250"/>
                </a:spcBef>
                <a:buClr>
                  <a:srgbClr val="3333CC"/>
                </a:buClr>
                <a:buSzPct val="100000"/>
                <a:buFont typeface="Times New Roman" pitchFamily="18" charset="0"/>
                <a:buNone/>
              </a:pPr>
              <a:r>
                <a:rPr lang="en-GB" sz="2000">
                  <a:solidFill>
                    <a:srgbClr val="3333CC"/>
                  </a:solidFill>
                </a:rPr>
                <a:t>21%</a:t>
              </a:r>
            </a:p>
          </p:txBody>
        </p:sp>
      </p:grpSp>
      <p:grpSp>
        <p:nvGrpSpPr>
          <p:cNvPr id="16394" name="Group 25"/>
          <p:cNvGrpSpPr>
            <a:grpSpLocks/>
          </p:cNvGrpSpPr>
          <p:nvPr/>
        </p:nvGrpSpPr>
        <p:grpSpPr bwMode="auto">
          <a:xfrm>
            <a:off x="4953000" y="2362200"/>
            <a:ext cx="1973263" cy="3122613"/>
            <a:chOff x="3120" y="1488"/>
            <a:chExt cx="1243" cy="1967"/>
          </a:xfrm>
        </p:grpSpPr>
        <p:grpSp>
          <p:nvGrpSpPr>
            <p:cNvPr id="16405" name="Group 26"/>
            <p:cNvGrpSpPr>
              <a:grpSpLocks/>
            </p:cNvGrpSpPr>
            <p:nvPr/>
          </p:nvGrpSpPr>
          <p:grpSpPr bwMode="auto">
            <a:xfrm>
              <a:off x="3120" y="1488"/>
              <a:ext cx="960" cy="1967"/>
              <a:chOff x="3120" y="1488"/>
              <a:chExt cx="960" cy="1967"/>
            </a:xfrm>
          </p:grpSpPr>
          <p:sp>
            <p:nvSpPr>
              <p:cNvPr id="16407" name="Freeform 27"/>
              <p:cNvSpPr>
                <a:spLocks noChangeArrowheads="1"/>
              </p:cNvSpPr>
              <p:nvPr/>
            </p:nvSpPr>
            <p:spPr bwMode="auto">
              <a:xfrm>
                <a:off x="3120" y="1488"/>
                <a:ext cx="961" cy="1968"/>
              </a:xfrm>
              <a:custGeom>
                <a:avLst/>
                <a:gdLst>
                  <a:gd name="T0" fmla="*/ 0 w 4236"/>
                  <a:gd name="T1" fmla="*/ 0 h 8679"/>
                  <a:gd name="T2" fmla="*/ 0 w 4236"/>
                  <a:gd name="T3" fmla="*/ 0 h 8679"/>
                  <a:gd name="T4" fmla="*/ 0 w 4236"/>
                  <a:gd name="T5" fmla="*/ 0 h 8679"/>
                  <a:gd name="T6" fmla="*/ 0 w 4236"/>
                  <a:gd name="T7" fmla="*/ 0 h 8679"/>
                  <a:gd name="T8" fmla="*/ 0 w 4236"/>
                  <a:gd name="T9" fmla="*/ 0 h 8679"/>
                  <a:gd name="T10" fmla="*/ 0 w 4236"/>
                  <a:gd name="T11" fmla="*/ 0 h 8679"/>
                  <a:gd name="T12" fmla="*/ 0 w 4236"/>
                  <a:gd name="T13" fmla="*/ 0 h 8679"/>
                  <a:gd name="T14" fmla="*/ 0 w 4236"/>
                  <a:gd name="T15" fmla="*/ 0 h 867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36"/>
                  <a:gd name="T25" fmla="*/ 0 h 8679"/>
                  <a:gd name="T26" fmla="*/ 4236 w 4236"/>
                  <a:gd name="T27" fmla="*/ 8679 h 867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36" h="8679">
                    <a:moveTo>
                      <a:pt x="2117" y="0"/>
                    </a:moveTo>
                    <a:cubicBezTo>
                      <a:pt x="962" y="0"/>
                      <a:pt x="0" y="405"/>
                      <a:pt x="0" y="893"/>
                    </a:cubicBezTo>
                    <a:lnTo>
                      <a:pt x="0" y="7784"/>
                    </a:lnTo>
                    <a:cubicBezTo>
                      <a:pt x="0" y="8272"/>
                      <a:pt x="962" y="8678"/>
                      <a:pt x="2117" y="8678"/>
                    </a:cubicBezTo>
                    <a:cubicBezTo>
                      <a:pt x="3272" y="8678"/>
                      <a:pt x="4235" y="8272"/>
                      <a:pt x="4235" y="7784"/>
                    </a:cubicBezTo>
                    <a:lnTo>
                      <a:pt x="4235" y="893"/>
                    </a:lnTo>
                    <a:cubicBezTo>
                      <a:pt x="4235" y="405"/>
                      <a:pt x="3272" y="0"/>
                      <a:pt x="2117" y="0"/>
                    </a:cubicBezTo>
                  </a:path>
                </a:pathLst>
              </a:custGeom>
              <a:solidFill>
                <a:srgbClr val="D9FFFF"/>
              </a:solidFill>
              <a:ln w="936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ES_tradnl"/>
              </a:p>
            </p:txBody>
          </p:sp>
          <p:sp>
            <p:nvSpPr>
              <p:cNvPr id="16408" name="Freeform 28"/>
              <p:cNvSpPr>
                <a:spLocks noChangeArrowheads="1"/>
              </p:cNvSpPr>
              <p:nvPr/>
            </p:nvSpPr>
            <p:spPr bwMode="auto">
              <a:xfrm>
                <a:off x="3120" y="1488"/>
                <a:ext cx="961" cy="405"/>
              </a:xfrm>
              <a:custGeom>
                <a:avLst/>
                <a:gdLst>
                  <a:gd name="T0" fmla="*/ 0 w 4236"/>
                  <a:gd name="T1" fmla="*/ 0 h 1787"/>
                  <a:gd name="T2" fmla="*/ 0 w 4236"/>
                  <a:gd name="T3" fmla="*/ 0 h 1787"/>
                  <a:gd name="T4" fmla="*/ 0 w 4236"/>
                  <a:gd name="T5" fmla="*/ 0 h 1787"/>
                  <a:gd name="T6" fmla="*/ 0 w 4236"/>
                  <a:gd name="T7" fmla="*/ 0 h 1787"/>
                  <a:gd name="T8" fmla="*/ 0 w 4236"/>
                  <a:gd name="T9" fmla="*/ 0 h 1787"/>
                  <a:gd name="T10" fmla="*/ 0 w 4236"/>
                  <a:gd name="T11" fmla="*/ 0 h 178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236"/>
                  <a:gd name="T19" fmla="*/ 0 h 1787"/>
                  <a:gd name="T20" fmla="*/ 4236 w 4236"/>
                  <a:gd name="T21" fmla="*/ 1787 h 178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236" h="1787">
                    <a:moveTo>
                      <a:pt x="2117" y="0"/>
                    </a:moveTo>
                    <a:cubicBezTo>
                      <a:pt x="962" y="0"/>
                      <a:pt x="0" y="405"/>
                      <a:pt x="0" y="893"/>
                    </a:cubicBezTo>
                    <a:cubicBezTo>
                      <a:pt x="0" y="1380"/>
                      <a:pt x="962" y="1786"/>
                      <a:pt x="2117" y="1786"/>
                    </a:cubicBezTo>
                    <a:cubicBezTo>
                      <a:pt x="3272" y="1786"/>
                      <a:pt x="4235" y="1380"/>
                      <a:pt x="4235" y="893"/>
                    </a:cubicBezTo>
                    <a:cubicBezTo>
                      <a:pt x="4235" y="405"/>
                      <a:pt x="3272" y="0"/>
                      <a:pt x="2117" y="0"/>
                    </a:cubicBezTo>
                  </a:path>
                </a:pathLst>
              </a:custGeom>
              <a:solidFill>
                <a:srgbClr val="EDFFFF"/>
              </a:solidFill>
              <a:ln w="936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ES_tradnl"/>
              </a:p>
            </p:txBody>
          </p:sp>
        </p:grpSp>
        <p:sp>
          <p:nvSpPr>
            <p:cNvPr id="16406" name="Text Box 29"/>
            <p:cNvSpPr txBox="1">
              <a:spLocks noChangeArrowheads="1"/>
            </p:cNvSpPr>
            <p:nvPr/>
          </p:nvSpPr>
          <p:spPr bwMode="auto">
            <a:xfrm>
              <a:off x="3452" y="1536"/>
              <a:ext cx="912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>
                <a:spcBef>
                  <a:spcPts val="1250"/>
                </a:spcBef>
                <a:buClr>
                  <a:srgbClr val="3333CC"/>
                </a:buClr>
                <a:buSzPct val="100000"/>
                <a:buFont typeface="Times New Roman" pitchFamily="18" charset="0"/>
                <a:buNone/>
              </a:pPr>
              <a:r>
                <a:rPr lang="en-GB" sz="2000">
                  <a:solidFill>
                    <a:srgbClr val="3333CC"/>
                  </a:solidFill>
                </a:rPr>
                <a:t>17%</a:t>
              </a:r>
            </a:p>
          </p:txBody>
        </p:sp>
      </p:grpSp>
      <p:grpSp>
        <p:nvGrpSpPr>
          <p:cNvPr id="16395" name="Group 30"/>
          <p:cNvGrpSpPr>
            <a:grpSpLocks/>
          </p:cNvGrpSpPr>
          <p:nvPr/>
        </p:nvGrpSpPr>
        <p:grpSpPr bwMode="auto">
          <a:xfrm>
            <a:off x="6705600" y="4572000"/>
            <a:ext cx="1949450" cy="912813"/>
            <a:chOff x="4224" y="2880"/>
            <a:chExt cx="1228" cy="575"/>
          </a:xfrm>
        </p:grpSpPr>
        <p:grpSp>
          <p:nvGrpSpPr>
            <p:cNvPr id="16401" name="Group 31"/>
            <p:cNvGrpSpPr>
              <a:grpSpLocks/>
            </p:cNvGrpSpPr>
            <p:nvPr/>
          </p:nvGrpSpPr>
          <p:grpSpPr bwMode="auto">
            <a:xfrm>
              <a:off x="4224" y="2880"/>
              <a:ext cx="959" cy="575"/>
              <a:chOff x="4224" y="2880"/>
              <a:chExt cx="959" cy="575"/>
            </a:xfrm>
          </p:grpSpPr>
          <p:sp>
            <p:nvSpPr>
              <p:cNvPr id="16403" name="Freeform 32"/>
              <p:cNvSpPr>
                <a:spLocks noChangeArrowheads="1"/>
              </p:cNvSpPr>
              <p:nvPr/>
            </p:nvSpPr>
            <p:spPr bwMode="auto">
              <a:xfrm>
                <a:off x="4224" y="2880"/>
                <a:ext cx="960" cy="576"/>
              </a:xfrm>
              <a:custGeom>
                <a:avLst/>
                <a:gdLst>
                  <a:gd name="T0" fmla="*/ 0 w 4235"/>
                  <a:gd name="T1" fmla="*/ 0 h 2541"/>
                  <a:gd name="T2" fmla="*/ 0 w 4235"/>
                  <a:gd name="T3" fmla="*/ 0 h 2541"/>
                  <a:gd name="T4" fmla="*/ 0 w 4235"/>
                  <a:gd name="T5" fmla="*/ 0 h 2541"/>
                  <a:gd name="T6" fmla="*/ 0 w 4235"/>
                  <a:gd name="T7" fmla="*/ 0 h 2541"/>
                  <a:gd name="T8" fmla="*/ 0 w 4235"/>
                  <a:gd name="T9" fmla="*/ 0 h 2541"/>
                  <a:gd name="T10" fmla="*/ 0 w 4235"/>
                  <a:gd name="T11" fmla="*/ 0 h 2541"/>
                  <a:gd name="T12" fmla="*/ 0 w 4235"/>
                  <a:gd name="T13" fmla="*/ 0 h 2541"/>
                  <a:gd name="T14" fmla="*/ 0 w 4235"/>
                  <a:gd name="T15" fmla="*/ 0 h 254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35"/>
                  <a:gd name="T25" fmla="*/ 0 h 2541"/>
                  <a:gd name="T26" fmla="*/ 4235 w 4235"/>
                  <a:gd name="T27" fmla="*/ 2541 h 254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35" h="2541">
                    <a:moveTo>
                      <a:pt x="2117" y="0"/>
                    </a:moveTo>
                    <a:cubicBezTo>
                      <a:pt x="962" y="0"/>
                      <a:pt x="0" y="258"/>
                      <a:pt x="0" y="568"/>
                    </a:cubicBezTo>
                    <a:lnTo>
                      <a:pt x="0" y="1971"/>
                    </a:lnTo>
                    <a:cubicBezTo>
                      <a:pt x="0" y="2281"/>
                      <a:pt x="962" y="2540"/>
                      <a:pt x="2117" y="2540"/>
                    </a:cubicBezTo>
                    <a:cubicBezTo>
                      <a:pt x="3271" y="2540"/>
                      <a:pt x="4234" y="2281"/>
                      <a:pt x="4234" y="1971"/>
                    </a:cubicBezTo>
                    <a:lnTo>
                      <a:pt x="4234" y="568"/>
                    </a:lnTo>
                    <a:cubicBezTo>
                      <a:pt x="4234" y="258"/>
                      <a:pt x="3271" y="0"/>
                      <a:pt x="2117" y="0"/>
                    </a:cubicBezTo>
                  </a:path>
                </a:pathLst>
              </a:custGeom>
              <a:solidFill>
                <a:srgbClr val="FFCCCC"/>
              </a:solidFill>
              <a:ln w="936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ES_tradnl"/>
              </a:p>
            </p:txBody>
          </p:sp>
          <p:sp>
            <p:nvSpPr>
              <p:cNvPr id="16404" name="Freeform 33"/>
              <p:cNvSpPr>
                <a:spLocks noChangeArrowheads="1"/>
              </p:cNvSpPr>
              <p:nvPr/>
            </p:nvSpPr>
            <p:spPr bwMode="auto">
              <a:xfrm>
                <a:off x="4224" y="2880"/>
                <a:ext cx="960" cy="258"/>
              </a:xfrm>
              <a:custGeom>
                <a:avLst/>
                <a:gdLst>
                  <a:gd name="T0" fmla="*/ 0 w 4235"/>
                  <a:gd name="T1" fmla="*/ 0 h 1137"/>
                  <a:gd name="T2" fmla="*/ 0 w 4235"/>
                  <a:gd name="T3" fmla="*/ 0 h 1137"/>
                  <a:gd name="T4" fmla="*/ 0 w 4235"/>
                  <a:gd name="T5" fmla="*/ 0 h 1137"/>
                  <a:gd name="T6" fmla="*/ 0 w 4235"/>
                  <a:gd name="T7" fmla="*/ 0 h 1137"/>
                  <a:gd name="T8" fmla="*/ 0 w 4235"/>
                  <a:gd name="T9" fmla="*/ 0 h 1137"/>
                  <a:gd name="T10" fmla="*/ 0 w 4235"/>
                  <a:gd name="T11" fmla="*/ 0 h 11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235"/>
                  <a:gd name="T19" fmla="*/ 0 h 1137"/>
                  <a:gd name="T20" fmla="*/ 4235 w 4235"/>
                  <a:gd name="T21" fmla="*/ 1137 h 11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235" h="1137">
                    <a:moveTo>
                      <a:pt x="2117" y="0"/>
                    </a:moveTo>
                    <a:cubicBezTo>
                      <a:pt x="962" y="0"/>
                      <a:pt x="0" y="258"/>
                      <a:pt x="0" y="568"/>
                    </a:cubicBezTo>
                    <a:cubicBezTo>
                      <a:pt x="0" y="878"/>
                      <a:pt x="962" y="1136"/>
                      <a:pt x="2117" y="1136"/>
                    </a:cubicBezTo>
                    <a:cubicBezTo>
                      <a:pt x="3271" y="1136"/>
                      <a:pt x="4234" y="878"/>
                      <a:pt x="4234" y="568"/>
                    </a:cubicBezTo>
                    <a:cubicBezTo>
                      <a:pt x="4234" y="258"/>
                      <a:pt x="3271" y="0"/>
                      <a:pt x="2117" y="0"/>
                    </a:cubicBezTo>
                  </a:path>
                </a:pathLst>
              </a:custGeom>
              <a:solidFill>
                <a:srgbClr val="FFDFDF"/>
              </a:solidFill>
              <a:ln w="936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ES_tradnl"/>
              </a:p>
            </p:txBody>
          </p:sp>
        </p:grpSp>
        <p:sp>
          <p:nvSpPr>
            <p:cNvPr id="16402" name="Text Box 34"/>
            <p:cNvSpPr txBox="1">
              <a:spLocks noChangeArrowheads="1"/>
            </p:cNvSpPr>
            <p:nvPr/>
          </p:nvSpPr>
          <p:spPr bwMode="auto">
            <a:xfrm>
              <a:off x="4541" y="2880"/>
              <a:ext cx="912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>
                <a:spcBef>
                  <a:spcPts val="1250"/>
                </a:spcBef>
                <a:buClr>
                  <a:srgbClr val="3333CC"/>
                </a:buClr>
                <a:buSzPct val="100000"/>
                <a:buFont typeface="Times New Roman" pitchFamily="18" charset="0"/>
                <a:buNone/>
              </a:pPr>
              <a:r>
                <a:rPr lang="en-GB" sz="2000">
                  <a:solidFill>
                    <a:srgbClr val="3333CC"/>
                  </a:solidFill>
                </a:rPr>
                <a:t>4%</a:t>
              </a:r>
            </a:p>
          </p:txBody>
        </p:sp>
      </p:grpSp>
      <p:grpSp>
        <p:nvGrpSpPr>
          <p:cNvPr id="16396" name="Group 35"/>
          <p:cNvGrpSpPr>
            <a:grpSpLocks/>
          </p:cNvGrpSpPr>
          <p:nvPr/>
        </p:nvGrpSpPr>
        <p:grpSpPr bwMode="auto">
          <a:xfrm>
            <a:off x="2819400" y="4865688"/>
            <a:ext cx="1827213" cy="619125"/>
            <a:chOff x="1776" y="3065"/>
            <a:chExt cx="1151" cy="390"/>
          </a:xfrm>
        </p:grpSpPr>
        <p:grpSp>
          <p:nvGrpSpPr>
            <p:cNvPr id="16397" name="Group 36"/>
            <p:cNvGrpSpPr>
              <a:grpSpLocks/>
            </p:cNvGrpSpPr>
            <p:nvPr/>
          </p:nvGrpSpPr>
          <p:grpSpPr bwMode="auto">
            <a:xfrm>
              <a:off x="1776" y="3275"/>
              <a:ext cx="959" cy="180"/>
              <a:chOff x="1776" y="3275"/>
              <a:chExt cx="959" cy="180"/>
            </a:xfrm>
          </p:grpSpPr>
          <p:sp>
            <p:nvSpPr>
              <p:cNvPr id="16399" name="Freeform 37"/>
              <p:cNvSpPr>
                <a:spLocks noChangeArrowheads="1"/>
              </p:cNvSpPr>
              <p:nvPr/>
            </p:nvSpPr>
            <p:spPr bwMode="auto">
              <a:xfrm>
                <a:off x="1776" y="3275"/>
                <a:ext cx="960" cy="181"/>
              </a:xfrm>
              <a:custGeom>
                <a:avLst/>
                <a:gdLst>
                  <a:gd name="T0" fmla="*/ 0 w 4235"/>
                  <a:gd name="T1" fmla="*/ 0 h 799"/>
                  <a:gd name="T2" fmla="*/ 0 w 4235"/>
                  <a:gd name="T3" fmla="*/ 0 h 799"/>
                  <a:gd name="T4" fmla="*/ 0 w 4235"/>
                  <a:gd name="T5" fmla="*/ 0 h 799"/>
                  <a:gd name="T6" fmla="*/ 0 w 4235"/>
                  <a:gd name="T7" fmla="*/ 0 h 799"/>
                  <a:gd name="T8" fmla="*/ 0 w 4235"/>
                  <a:gd name="T9" fmla="*/ 0 h 799"/>
                  <a:gd name="T10" fmla="*/ 0 w 4235"/>
                  <a:gd name="T11" fmla="*/ 0 h 799"/>
                  <a:gd name="T12" fmla="*/ 0 w 4235"/>
                  <a:gd name="T13" fmla="*/ 0 h 799"/>
                  <a:gd name="T14" fmla="*/ 0 w 4235"/>
                  <a:gd name="T15" fmla="*/ 0 h 79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35"/>
                  <a:gd name="T25" fmla="*/ 0 h 799"/>
                  <a:gd name="T26" fmla="*/ 4235 w 4235"/>
                  <a:gd name="T27" fmla="*/ 799 h 79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35" h="799">
                    <a:moveTo>
                      <a:pt x="2117" y="0"/>
                    </a:moveTo>
                    <a:cubicBezTo>
                      <a:pt x="962" y="0"/>
                      <a:pt x="0" y="90"/>
                      <a:pt x="0" y="199"/>
                    </a:cubicBezTo>
                    <a:lnTo>
                      <a:pt x="0" y="599"/>
                    </a:lnTo>
                    <a:cubicBezTo>
                      <a:pt x="0" y="708"/>
                      <a:pt x="962" y="798"/>
                      <a:pt x="2117" y="798"/>
                    </a:cubicBezTo>
                    <a:cubicBezTo>
                      <a:pt x="3271" y="798"/>
                      <a:pt x="4234" y="708"/>
                      <a:pt x="4234" y="599"/>
                    </a:cubicBezTo>
                    <a:lnTo>
                      <a:pt x="4234" y="199"/>
                    </a:lnTo>
                    <a:cubicBezTo>
                      <a:pt x="4234" y="90"/>
                      <a:pt x="3271" y="0"/>
                      <a:pt x="2117" y="0"/>
                    </a:cubicBezTo>
                  </a:path>
                </a:pathLst>
              </a:custGeom>
              <a:solidFill>
                <a:srgbClr val="FFCCCC"/>
              </a:solidFill>
              <a:ln w="936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ES_tradnl"/>
              </a:p>
            </p:txBody>
          </p:sp>
          <p:sp>
            <p:nvSpPr>
              <p:cNvPr id="16400" name="Freeform 38"/>
              <p:cNvSpPr>
                <a:spLocks noChangeArrowheads="1"/>
              </p:cNvSpPr>
              <p:nvPr/>
            </p:nvSpPr>
            <p:spPr bwMode="auto">
              <a:xfrm>
                <a:off x="1776" y="3275"/>
                <a:ext cx="960" cy="91"/>
              </a:xfrm>
              <a:custGeom>
                <a:avLst/>
                <a:gdLst>
                  <a:gd name="T0" fmla="*/ 0 w 4235"/>
                  <a:gd name="T1" fmla="*/ 0 h 400"/>
                  <a:gd name="T2" fmla="*/ 0 w 4235"/>
                  <a:gd name="T3" fmla="*/ 0 h 400"/>
                  <a:gd name="T4" fmla="*/ 0 w 4235"/>
                  <a:gd name="T5" fmla="*/ 0 h 400"/>
                  <a:gd name="T6" fmla="*/ 0 w 4235"/>
                  <a:gd name="T7" fmla="*/ 0 h 400"/>
                  <a:gd name="T8" fmla="*/ 0 w 4235"/>
                  <a:gd name="T9" fmla="*/ 0 h 400"/>
                  <a:gd name="T10" fmla="*/ 0 w 4235"/>
                  <a:gd name="T11" fmla="*/ 0 h 4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235"/>
                  <a:gd name="T19" fmla="*/ 0 h 400"/>
                  <a:gd name="T20" fmla="*/ 4235 w 4235"/>
                  <a:gd name="T21" fmla="*/ 400 h 4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235" h="400">
                    <a:moveTo>
                      <a:pt x="2117" y="0"/>
                    </a:moveTo>
                    <a:cubicBezTo>
                      <a:pt x="962" y="0"/>
                      <a:pt x="0" y="90"/>
                      <a:pt x="0" y="199"/>
                    </a:cubicBezTo>
                    <a:cubicBezTo>
                      <a:pt x="0" y="308"/>
                      <a:pt x="962" y="399"/>
                      <a:pt x="2117" y="399"/>
                    </a:cubicBezTo>
                    <a:cubicBezTo>
                      <a:pt x="3271" y="399"/>
                      <a:pt x="4234" y="308"/>
                      <a:pt x="4234" y="199"/>
                    </a:cubicBezTo>
                    <a:cubicBezTo>
                      <a:pt x="4234" y="90"/>
                      <a:pt x="3271" y="0"/>
                      <a:pt x="2117" y="0"/>
                    </a:cubicBezTo>
                  </a:path>
                </a:pathLst>
              </a:custGeom>
              <a:solidFill>
                <a:srgbClr val="FFDFDF"/>
              </a:solidFill>
              <a:ln w="936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ES_tradnl"/>
              </a:p>
            </p:txBody>
          </p:sp>
        </p:grpSp>
        <p:sp>
          <p:nvSpPr>
            <p:cNvPr id="16398" name="Text Box 39"/>
            <p:cNvSpPr txBox="1">
              <a:spLocks noChangeArrowheads="1"/>
            </p:cNvSpPr>
            <p:nvPr/>
          </p:nvSpPr>
          <p:spPr bwMode="auto">
            <a:xfrm>
              <a:off x="2016" y="3065"/>
              <a:ext cx="912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ea typeface="HG Mincho Light J;MS Gothic;HG "/>
                  <a:cs typeface="HG Mincho Light J;MS Gothic;HG "/>
                </a:defRPr>
              </a:lvl9pPr>
            </a:lstStyle>
            <a:p>
              <a:pPr>
                <a:spcBef>
                  <a:spcPts val="1250"/>
                </a:spcBef>
                <a:buClr>
                  <a:srgbClr val="3333CC"/>
                </a:buClr>
                <a:buSzPct val="100000"/>
                <a:buFont typeface="Times New Roman" pitchFamily="18" charset="0"/>
                <a:buNone/>
              </a:pPr>
              <a:r>
                <a:rPr lang="en-GB" sz="2000">
                  <a:solidFill>
                    <a:srgbClr val="3333CC"/>
                  </a:solidFill>
                </a:rPr>
                <a:t>0.03%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566879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12776"/>
            <a:ext cx="5715000" cy="518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RESFRIADO NASAL</a:t>
            </a:r>
          </a:p>
        </p:txBody>
      </p:sp>
    </p:spTree>
    <p:extLst>
      <p:ext uri="{BB962C8B-B14F-4D97-AF65-F5344CB8AC3E}">
        <p14:creationId xmlns:p14="http://schemas.microsoft.com/office/powerpoint/2010/main" val="526882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FARINGITIS</a:t>
            </a:r>
          </a:p>
        </p:txBody>
      </p:sp>
      <p:pic>
        <p:nvPicPr>
          <p:cNvPr id="6146" name="Picture 2" descr="Resultado de imagen de faringi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16832"/>
            <a:ext cx="8732477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544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AMIGDALITIS</a:t>
            </a:r>
          </a:p>
        </p:txBody>
      </p:sp>
      <p:pic>
        <p:nvPicPr>
          <p:cNvPr id="7170" name="Picture 2" descr="Resultado de imagen de amigdali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7339514" cy="485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241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LARINGITIS</a:t>
            </a:r>
          </a:p>
        </p:txBody>
      </p:sp>
      <p:pic>
        <p:nvPicPr>
          <p:cNvPr id="9218" name="Picture 2" descr="Resultado de imagen de LARINGI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84785"/>
            <a:ext cx="5301888" cy="5048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5085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s-ES"/>
              <a:t>NEUMONÍA (B)</a:t>
            </a:r>
            <a:endParaRPr lang="es-ES" dirty="0"/>
          </a:p>
        </p:txBody>
      </p:sp>
      <p:pic>
        <p:nvPicPr>
          <p:cNvPr id="10242" name="Picture 2" descr="Resultado de imagen de neumonia r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387246"/>
            <a:ext cx="3168352" cy="531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609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PLEURITIS</a:t>
            </a:r>
          </a:p>
        </p:txBody>
      </p:sp>
      <p:pic>
        <p:nvPicPr>
          <p:cNvPr id="8194" name="Picture 2" descr="Resultado de imagen de PLEURI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5" y="1733550"/>
            <a:ext cx="9045200" cy="428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6643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es-ES" dirty="0"/>
              <a:t>ALVEOLOS DE ENFISEMA PULMONAR</a:t>
            </a:r>
          </a:p>
        </p:txBody>
      </p:sp>
      <p:pic>
        <p:nvPicPr>
          <p:cNvPr id="6146" name="Picture 2" descr="Resultado de imagen de enfisema pulmonar histolog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417638"/>
            <a:ext cx="809625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884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PULMÓN CON ENFISEMA PULMONAR</a:t>
            </a:r>
          </a:p>
        </p:txBody>
      </p:sp>
      <p:pic>
        <p:nvPicPr>
          <p:cNvPr id="7170" name="Picture 2" descr="Resultado de imagen de enfisema pulmon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22268"/>
            <a:ext cx="6402877" cy="533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4678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EPOC</a:t>
            </a:r>
          </a:p>
        </p:txBody>
      </p:sp>
      <p:pic>
        <p:nvPicPr>
          <p:cNvPr id="9218" name="Picture 2" descr="Resultado de imagen de EPO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741" y="1449893"/>
            <a:ext cx="7178518" cy="5222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5202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s-ES" dirty="0"/>
              <a:t>CÁNCER DE PULMÓN</a:t>
            </a:r>
          </a:p>
        </p:txBody>
      </p:sp>
      <p:pic>
        <p:nvPicPr>
          <p:cNvPr id="10242" name="Picture 2" descr="Resultado de imagen de CANCER DE PULM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54921"/>
            <a:ext cx="7272808" cy="5369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0739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145</Words>
  <Application>Microsoft Office PowerPoint</Application>
  <PresentationFormat>Presentación en pantalla (4:3)</PresentationFormat>
  <Paragraphs>52</Paragraphs>
  <Slides>29</Slides>
  <Notes>4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29</vt:i4>
      </vt:variant>
    </vt:vector>
  </HeadingPairs>
  <TitlesOfParts>
    <vt:vector size="35" baseType="lpstr">
      <vt:lpstr>Arial</vt:lpstr>
      <vt:lpstr>Calibri</vt:lpstr>
      <vt:lpstr>HG Mincho Light J;MS Gothic;HG </vt:lpstr>
      <vt:lpstr>SMMedium</vt:lpstr>
      <vt:lpstr>Times New Roman</vt:lpstr>
      <vt:lpstr>Tema de Office</vt:lpstr>
      <vt:lpstr>APARATO RESPIRATORIO</vt:lpstr>
      <vt:lpstr>FOSAS NASALES</vt:lpstr>
      <vt:lpstr>MUCOSA RESPIRATORIA</vt:lpstr>
      <vt:lpstr>SENOS NASALES </vt:lpstr>
      <vt:lpstr>LARINGE</vt:lpstr>
      <vt:lpstr>CUERDAS VOCALES</vt:lpstr>
      <vt:lpstr>TRÁQUEA</vt:lpstr>
      <vt:lpstr>FARINGE Y ESÓFAGO</vt:lpstr>
      <vt:lpstr>ÁRBOL BRONQUIAL</vt:lpstr>
      <vt:lpstr>BRONQUIOS Y ALVEÓLOS</vt:lpstr>
      <vt:lpstr>ALVÉOLOS</vt:lpstr>
      <vt:lpstr>SACO ALVEOLAR</vt:lpstr>
      <vt:lpstr>PULMONES</vt:lpstr>
      <vt:lpstr>PULMONES Y CORAZÓN</vt:lpstr>
      <vt:lpstr>PLEURAS</vt:lpstr>
      <vt:lpstr>Presentación de PowerPoint</vt:lpstr>
      <vt:lpstr>Presentación de PowerPoint</vt:lpstr>
      <vt:lpstr>INTERCAMBIO Y TRANSPORTE DE GASES</vt:lpstr>
      <vt:lpstr>Presentación de PowerPoint</vt:lpstr>
      <vt:lpstr>RESFRIADO NASAL</vt:lpstr>
      <vt:lpstr>FARINGITIS</vt:lpstr>
      <vt:lpstr>AMIGDALITIS</vt:lpstr>
      <vt:lpstr>LARINGITIS</vt:lpstr>
      <vt:lpstr>NEUMONÍA (B)</vt:lpstr>
      <vt:lpstr>PLEURITIS</vt:lpstr>
      <vt:lpstr>ALVEOLOS DE ENFISEMA PULMONAR</vt:lpstr>
      <vt:lpstr>PULMÓN CON ENFISEMA PULMONAR</vt:lpstr>
      <vt:lpstr>EPOC</vt:lpstr>
      <vt:lpstr>CÁNCER DE PULMÓN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APARATO RESPIRATORIO</dc:title>
  <dc:creator>Usuario</dc:creator>
  <cp:lastModifiedBy>César Hernández</cp:lastModifiedBy>
  <cp:revision>18</cp:revision>
  <dcterms:created xsi:type="dcterms:W3CDTF">2017-01-10T18:36:30Z</dcterms:created>
  <dcterms:modified xsi:type="dcterms:W3CDTF">2018-01-18T23:31:18Z</dcterms:modified>
</cp:coreProperties>
</file>