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3"/>
  </p:notesMasterIdLst>
  <p:sldIdLst>
    <p:sldId id="259" r:id="rId2"/>
    <p:sldId id="260" r:id="rId3"/>
    <p:sldId id="261" r:id="rId4"/>
    <p:sldId id="262" r:id="rId5"/>
    <p:sldId id="264" r:id="rId6"/>
    <p:sldId id="266" r:id="rId7"/>
    <p:sldId id="267" r:id="rId8"/>
    <p:sldId id="273" r:id="rId9"/>
    <p:sldId id="271" r:id="rId10"/>
    <p:sldId id="274" r:id="rId11"/>
    <p:sldId id="270" r:id="rId12"/>
    <p:sldId id="268" r:id="rId13"/>
    <p:sldId id="275" r:id="rId14"/>
    <p:sldId id="276" r:id="rId15"/>
    <p:sldId id="277" r:id="rId16"/>
    <p:sldId id="278" r:id="rId17"/>
    <p:sldId id="280" r:id="rId18"/>
    <p:sldId id="281" r:id="rId19"/>
    <p:sldId id="284" r:id="rId20"/>
    <p:sldId id="282" r:id="rId21"/>
    <p:sldId id="283" r:id="rId22"/>
    <p:sldId id="294" r:id="rId23"/>
    <p:sldId id="295" r:id="rId24"/>
    <p:sldId id="286" r:id="rId25"/>
    <p:sldId id="287" r:id="rId26"/>
    <p:sldId id="290" r:id="rId27"/>
    <p:sldId id="288" r:id="rId28"/>
    <p:sldId id="291" r:id="rId29"/>
    <p:sldId id="293" r:id="rId30"/>
    <p:sldId id="296" r:id="rId31"/>
    <p:sldId id="297" r:id="rId32"/>
    <p:sldId id="299" r:id="rId33"/>
    <p:sldId id="300" r:id="rId34"/>
    <p:sldId id="301" r:id="rId35"/>
    <p:sldId id="302" r:id="rId36"/>
    <p:sldId id="303" r:id="rId37"/>
    <p:sldId id="304" r:id="rId38"/>
    <p:sldId id="305" r:id="rId39"/>
    <p:sldId id="306" r:id="rId40"/>
    <p:sldId id="307" r:id="rId41"/>
    <p:sldId id="309" r:id="rId42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ésar Hernández" initials="CH" lastIdx="0" clrIdx="0">
    <p:extLst>
      <p:ext uri="{19B8F6BF-5375-455C-9EA6-DF929625EA0E}">
        <p15:presenceInfo xmlns:p15="http://schemas.microsoft.com/office/powerpoint/2012/main" userId="César Hernández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6" d="100"/>
          <a:sy n="66" d="100"/>
        </p:scale>
        <p:origin x="84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4F4BB5-DBDE-49C3-813E-314C4867FB59}" type="datetimeFigureOut">
              <a:rPr lang="es-ES" smtClean="0"/>
              <a:t>20/02/2017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281EDB-90C3-4D87-A31C-64839342919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359629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0" y="303213"/>
            <a:ext cx="1588" cy="1587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3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503238" y="4316413"/>
            <a:ext cx="5856287" cy="40608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4101013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0" y="303213"/>
            <a:ext cx="1588" cy="1587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503238" y="4316413"/>
            <a:ext cx="5856287" cy="40608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8638063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732CD-13A1-4B78-9E6F-607F00CC49E5}" type="datetimeFigureOut">
              <a:rPr lang="es-ES" smtClean="0"/>
              <a:t>20/02/2017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B69FF-00BE-4A70-BDA1-DD0184A1B11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566324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732CD-13A1-4B78-9E6F-607F00CC49E5}" type="datetimeFigureOut">
              <a:rPr lang="es-ES" smtClean="0"/>
              <a:t>20/02/2017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B69FF-00BE-4A70-BDA1-DD0184A1B11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406452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732CD-13A1-4B78-9E6F-607F00CC49E5}" type="datetimeFigureOut">
              <a:rPr lang="es-ES" smtClean="0"/>
              <a:t>20/02/2017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B69FF-00BE-4A70-BDA1-DD0184A1B11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57455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732CD-13A1-4B78-9E6F-607F00CC49E5}" type="datetimeFigureOut">
              <a:rPr lang="es-ES" smtClean="0"/>
              <a:t>20/02/2017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B69FF-00BE-4A70-BDA1-DD0184A1B11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550627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732CD-13A1-4B78-9E6F-607F00CC49E5}" type="datetimeFigureOut">
              <a:rPr lang="es-ES" smtClean="0"/>
              <a:t>20/02/2017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B69FF-00BE-4A70-BDA1-DD0184A1B11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810420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732CD-13A1-4B78-9E6F-607F00CC49E5}" type="datetimeFigureOut">
              <a:rPr lang="es-ES" smtClean="0"/>
              <a:t>20/02/2017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B69FF-00BE-4A70-BDA1-DD0184A1B11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034025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732CD-13A1-4B78-9E6F-607F00CC49E5}" type="datetimeFigureOut">
              <a:rPr lang="es-ES" smtClean="0"/>
              <a:t>20/02/2017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B69FF-00BE-4A70-BDA1-DD0184A1B11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322182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732CD-13A1-4B78-9E6F-607F00CC49E5}" type="datetimeFigureOut">
              <a:rPr lang="es-ES" smtClean="0"/>
              <a:t>20/02/2017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B69FF-00BE-4A70-BDA1-DD0184A1B11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157890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732CD-13A1-4B78-9E6F-607F00CC49E5}" type="datetimeFigureOut">
              <a:rPr lang="es-ES" smtClean="0"/>
              <a:t>20/02/2017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B69FF-00BE-4A70-BDA1-DD0184A1B11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368441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732CD-13A1-4B78-9E6F-607F00CC49E5}" type="datetimeFigureOut">
              <a:rPr lang="es-ES" smtClean="0"/>
              <a:t>20/02/2017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B69FF-00BE-4A70-BDA1-DD0184A1B11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248410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732CD-13A1-4B78-9E6F-607F00CC49E5}" type="datetimeFigureOut">
              <a:rPr lang="es-ES" smtClean="0"/>
              <a:t>20/02/2017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B69FF-00BE-4A70-BDA1-DD0184A1B11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643505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D732CD-13A1-4B78-9E6F-607F00CC49E5}" type="datetimeFigureOut">
              <a:rPr lang="es-ES" smtClean="0"/>
              <a:t>20/02/2017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EB69FF-00BE-4A70-BDA1-DD0184A1B11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573886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6.png"/><Relationship Id="rId4" Type="http://schemas.openxmlformats.org/officeDocument/2006/relationships/oleObject" Target="../embeddings/oleObject1.bin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8.png"/><Relationship Id="rId4" Type="http://schemas.openxmlformats.org/officeDocument/2006/relationships/oleObject" Target="../embeddings/oleObject2.bin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66110"/>
          </a:xfrm>
        </p:spPr>
        <p:txBody>
          <a:bodyPr/>
          <a:lstStyle/>
          <a:p>
            <a:r>
              <a:rPr lang="es-ES" dirty="0"/>
              <a:t>		   APARATO CIRCULATORIO</a:t>
            </a:r>
          </a:p>
        </p:txBody>
      </p:sp>
      <p:pic>
        <p:nvPicPr>
          <p:cNvPr id="3074" name="Picture 2" descr="Resultado de imagen de aparato circulatori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6906" y="1431235"/>
            <a:ext cx="3887199" cy="5327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22551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00332" y="365125"/>
            <a:ext cx="10453468" cy="1027577"/>
          </a:xfrm>
        </p:spPr>
        <p:txBody>
          <a:bodyPr/>
          <a:lstStyle/>
          <a:p>
            <a:r>
              <a:rPr lang="es-ES" dirty="0"/>
              <a:t>            LOCALIZACIÓN DEL CORAZÓN</a:t>
            </a:r>
          </a:p>
        </p:txBody>
      </p:sp>
      <p:pic>
        <p:nvPicPr>
          <p:cNvPr id="4098" name="Picture 2" descr="Resultado de imagen de CORAZON PULMON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6926" y="1392703"/>
            <a:ext cx="6483008" cy="54652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11301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85019"/>
          </a:xfrm>
        </p:spPr>
        <p:txBody>
          <a:bodyPr/>
          <a:lstStyle/>
          <a:p>
            <a:r>
              <a:rPr lang="es-ES" dirty="0"/>
              <a:t>	    CORAZON (VISTA EXTERNA)</a:t>
            </a:r>
          </a:p>
        </p:txBody>
      </p:sp>
      <p:pic>
        <p:nvPicPr>
          <p:cNvPr id="5122" name="Picture 2" descr="Resultado de imagen de corazon humano rea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1450144"/>
            <a:ext cx="5407855" cy="5407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73630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Resultado de imagen de arterias coronari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4726" y="-13110"/>
            <a:ext cx="6879102" cy="6907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63926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8" descr="https://www.pasadofuturo.com/imagenes/nuevamedicinamesodermoantiguopericardio0155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0435" y="688009"/>
            <a:ext cx="9730781" cy="53070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7" name="Text Box 1"/>
          <p:cNvSpPr txBox="1">
            <a:spLocks noChangeArrowheads="1"/>
          </p:cNvSpPr>
          <p:nvPr/>
        </p:nvSpPr>
        <p:spPr bwMode="auto">
          <a:xfrm>
            <a:off x="3108324" y="251189"/>
            <a:ext cx="5908675" cy="335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7000"/>
              </a:lnSpc>
              <a:spcBef>
                <a:spcPts val="1500"/>
              </a:spcBef>
              <a:buClr>
                <a:srgbClr val="000000"/>
              </a:buClr>
              <a:buSzPct val="100000"/>
            </a:pPr>
            <a:r>
              <a:rPr lang="en-GB" altLang="es-ES" b="1" dirty="0">
                <a:latin typeface="SMMedium" charset="0"/>
              </a:rPr>
              <a:t>PARED DEL CORAZÓN</a:t>
            </a:r>
          </a:p>
        </p:txBody>
      </p:sp>
    </p:spTree>
    <p:extLst>
      <p:ext uri="{BB962C8B-B14F-4D97-AF65-F5344CB8AC3E}">
        <p14:creationId xmlns:p14="http://schemas.microsoft.com/office/powerpoint/2010/main" val="24157654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Text Box 1"/>
          <p:cNvSpPr txBox="1">
            <a:spLocks noChangeArrowheads="1"/>
          </p:cNvSpPr>
          <p:nvPr/>
        </p:nvSpPr>
        <p:spPr bwMode="auto">
          <a:xfrm>
            <a:off x="3048000" y="208500"/>
            <a:ext cx="5715000" cy="335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 anchor="ctr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7000"/>
              </a:lnSpc>
              <a:spcBef>
                <a:spcPts val="1500"/>
              </a:spcBef>
              <a:buClr>
                <a:srgbClr val="000000"/>
              </a:buClr>
              <a:buSzPct val="100000"/>
            </a:pPr>
            <a:r>
              <a:rPr lang="en-GB" altLang="es-ES" dirty="0">
                <a:latin typeface="SMMedium" charset="0"/>
              </a:rPr>
              <a:t>CAVIDADES DEL CORAZÓN</a:t>
            </a:r>
          </a:p>
        </p:txBody>
      </p:sp>
      <p:graphicFrame>
        <p:nvGraphicFramePr>
          <p:cNvPr id="6146" name="Object 2"/>
          <p:cNvGraphicFramePr>
            <a:graphicFrameLocks noChangeAspect="1"/>
          </p:cNvGraphicFramePr>
          <p:nvPr/>
        </p:nvGraphicFramePr>
        <p:xfrm>
          <a:off x="3829051" y="990600"/>
          <a:ext cx="4492625" cy="556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9" r:id="rId4" imgW="2561419" imgH="3169860" progId="PBrush">
                  <p:embed/>
                </p:oleObj>
              </mc:Choice>
              <mc:Fallback>
                <p:oleObj r:id="rId4" imgW="2561419" imgH="3169860" progId="PBrush">
                  <p:embed/>
                  <p:pic>
                    <p:nvPicPr>
                      <p:cNvPr id="6146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29051" y="990600"/>
                        <a:ext cx="4492625" cy="5562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47" name="Line 3"/>
          <p:cNvSpPr>
            <a:spLocks noChangeShapeType="1"/>
          </p:cNvSpPr>
          <p:nvPr/>
        </p:nvSpPr>
        <p:spPr bwMode="auto">
          <a:xfrm>
            <a:off x="3962400" y="1600200"/>
            <a:ext cx="1143000" cy="457200"/>
          </a:xfrm>
          <a:prstGeom prst="line">
            <a:avLst/>
          </a:prstGeom>
          <a:noFill/>
          <a:ln w="9360">
            <a:solidFill>
              <a:srgbClr val="000066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6148" name="Line 4"/>
          <p:cNvSpPr>
            <a:spLocks noChangeShapeType="1"/>
          </p:cNvSpPr>
          <p:nvPr/>
        </p:nvSpPr>
        <p:spPr bwMode="auto">
          <a:xfrm flipH="1">
            <a:off x="6627814" y="1371600"/>
            <a:ext cx="612775" cy="152400"/>
          </a:xfrm>
          <a:prstGeom prst="line">
            <a:avLst/>
          </a:prstGeom>
          <a:noFill/>
          <a:ln w="9360">
            <a:solidFill>
              <a:srgbClr val="000066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6149" name="Line 5"/>
          <p:cNvSpPr>
            <a:spLocks noChangeShapeType="1"/>
          </p:cNvSpPr>
          <p:nvPr/>
        </p:nvSpPr>
        <p:spPr bwMode="auto">
          <a:xfrm flipH="1">
            <a:off x="7466014" y="1905000"/>
            <a:ext cx="917575" cy="304800"/>
          </a:xfrm>
          <a:prstGeom prst="line">
            <a:avLst/>
          </a:prstGeom>
          <a:noFill/>
          <a:ln w="9360">
            <a:solidFill>
              <a:srgbClr val="000066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4267201" y="2743201"/>
            <a:ext cx="4265613" cy="608013"/>
            <a:chOff x="1728" y="1728"/>
            <a:chExt cx="2687" cy="383"/>
          </a:xfrm>
        </p:grpSpPr>
        <p:sp>
          <p:nvSpPr>
            <p:cNvPr id="2100" name="Line 7"/>
            <p:cNvSpPr>
              <a:spLocks noChangeShapeType="1"/>
            </p:cNvSpPr>
            <p:nvPr/>
          </p:nvSpPr>
          <p:spPr bwMode="auto">
            <a:xfrm flipH="1" flipV="1">
              <a:off x="3743" y="1727"/>
              <a:ext cx="674" cy="98"/>
            </a:xfrm>
            <a:prstGeom prst="line">
              <a:avLst/>
            </a:prstGeom>
            <a:noFill/>
            <a:ln w="9360">
              <a:solidFill>
                <a:srgbClr val="000066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2101" name="Line 8"/>
            <p:cNvSpPr>
              <a:spLocks noChangeShapeType="1"/>
            </p:cNvSpPr>
            <p:nvPr/>
          </p:nvSpPr>
          <p:spPr bwMode="auto">
            <a:xfrm flipH="1" flipV="1">
              <a:off x="1775" y="1727"/>
              <a:ext cx="2642" cy="98"/>
            </a:xfrm>
            <a:prstGeom prst="line">
              <a:avLst/>
            </a:prstGeom>
            <a:noFill/>
            <a:ln w="9360">
              <a:solidFill>
                <a:srgbClr val="000066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2102" name="Line 9"/>
            <p:cNvSpPr>
              <a:spLocks noChangeShapeType="1"/>
            </p:cNvSpPr>
            <p:nvPr/>
          </p:nvSpPr>
          <p:spPr bwMode="auto">
            <a:xfrm flipH="1">
              <a:off x="1727" y="1824"/>
              <a:ext cx="2690" cy="288"/>
            </a:xfrm>
            <a:prstGeom prst="line">
              <a:avLst/>
            </a:prstGeom>
            <a:noFill/>
            <a:ln w="9360">
              <a:solidFill>
                <a:srgbClr val="000066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2103" name="Line 10"/>
            <p:cNvSpPr>
              <a:spLocks noChangeShapeType="1"/>
            </p:cNvSpPr>
            <p:nvPr/>
          </p:nvSpPr>
          <p:spPr bwMode="auto">
            <a:xfrm flipH="1">
              <a:off x="3887" y="1824"/>
              <a:ext cx="530" cy="192"/>
            </a:xfrm>
            <a:prstGeom prst="line">
              <a:avLst/>
            </a:prstGeom>
            <a:noFill/>
            <a:ln w="9360">
              <a:solidFill>
                <a:srgbClr val="000066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6155" name="Line 11"/>
          <p:cNvSpPr>
            <a:spLocks noChangeShapeType="1"/>
          </p:cNvSpPr>
          <p:nvPr/>
        </p:nvSpPr>
        <p:spPr bwMode="auto">
          <a:xfrm flipH="1" flipV="1">
            <a:off x="7008814" y="3579814"/>
            <a:ext cx="1679575" cy="231775"/>
          </a:xfrm>
          <a:prstGeom prst="line">
            <a:avLst/>
          </a:prstGeom>
          <a:noFill/>
          <a:ln w="9360">
            <a:solidFill>
              <a:srgbClr val="000066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6156" name="Line 12"/>
          <p:cNvSpPr>
            <a:spLocks noChangeShapeType="1"/>
          </p:cNvSpPr>
          <p:nvPr/>
        </p:nvSpPr>
        <p:spPr bwMode="auto">
          <a:xfrm>
            <a:off x="3505200" y="3657600"/>
            <a:ext cx="1447800" cy="1588"/>
          </a:xfrm>
          <a:prstGeom prst="line">
            <a:avLst/>
          </a:prstGeom>
          <a:noFill/>
          <a:ln w="9360">
            <a:solidFill>
              <a:srgbClr val="000066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6157" name="Line 13"/>
          <p:cNvSpPr>
            <a:spLocks noChangeShapeType="1"/>
          </p:cNvSpPr>
          <p:nvPr/>
        </p:nvSpPr>
        <p:spPr bwMode="auto">
          <a:xfrm flipV="1">
            <a:off x="3810000" y="4799014"/>
            <a:ext cx="1828800" cy="384175"/>
          </a:xfrm>
          <a:prstGeom prst="line">
            <a:avLst/>
          </a:prstGeom>
          <a:noFill/>
          <a:ln w="9360">
            <a:solidFill>
              <a:srgbClr val="000066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6158" name="Line 14"/>
          <p:cNvSpPr>
            <a:spLocks noChangeShapeType="1"/>
          </p:cNvSpPr>
          <p:nvPr/>
        </p:nvSpPr>
        <p:spPr bwMode="auto">
          <a:xfrm flipV="1">
            <a:off x="4343400" y="6018214"/>
            <a:ext cx="609600" cy="155575"/>
          </a:xfrm>
          <a:prstGeom prst="line">
            <a:avLst/>
          </a:prstGeom>
          <a:noFill/>
          <a:ln w="9360">
            <a:solidFill>
              <a:srgbClr val="000066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6159" name="Line 15"/>
          <p:cNvSpPr>
            <a:spLocks noChangeShapeType="1"/>
          </p:cNvSpPr>
          <p:nvPr/>
        </p:nvSpPr>
        <p:spPr bwMode="auto">
          <a:xfrm flipH="1" flipV="1">
            <a:off x="7008814" y="5865814"/>
            <a:ext cx="917575" cy="231775"/>
          </a:xfrm>
          <a:prstGeom prst="line">
            <a:avLst/>
          </a:prstGeom>
          <a:noFill/>
          <a:ln w="9360">
            <a:solidFill>
              <a:srgbClr val="000066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6160" name="Line 16"/>
          <p:cNvSpPr>
            <a:spLocks noChangeShapeType="1"/>
          </p:cNvSpPr>
          <p:nvPr/>
        </p:nvSpPr>
        <p:spPr bwMode="auto">
          <a:xfrm flipH="1" flipV="1">
            <a:off x="7085014" y="4722814"/>
            <a:ext cx="1298575" cy="536575"/>
          </a:xfrm>
          <a:prstGeom prst="line">
            <a:avLst/>
          </a:prstGeom>
          <a:noFill/>
          <a:ln w="9360">
            <a:solidFill>
              <a:srgbClr val="000066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grpSp>
        <p:nvGrpSpPr>
          <p:cNvPr id="3" name="Group 17"/>
          <p:cNvGrpSpPr>
            <a:grpSpLocks/>
          </p:cNvGrpSpPr>
          <p:nvPr/>
        </p:nvGrpSpPr>
        <p:grpSpPr bwMode="auto">
          <a:xfrm>
            <a:off x="2514601" y="3276601"/>
            <a:ext cx="1066801" cy="650875"/>
            <a:chOff x="624" y="2064"/>
            <a:chExt cx="672" cy="410"/>
          </a:xfrm>
        </p:grpSpPr>
        <p:sp>
          <p:nvSpPr>
            <p:cNvPr id="2098" name="AutoShape 18"/>
            <p:cNvSpPr>
              <a:spLocks noChangeArrowheads="1"/>
            </p:cNvSpPr>
            <p:nvPr/>
          </p:nvSpPr>
          <p:spPr bwMode="auto">
            <a:xfrm>
              <a:off x="624" y="2064"/>
              <a:ext cx="672" cy="410"/>
            </a:xfrm>
            <a:prstGeom prst="roundRect">
              <a:avLst>
                <a:gd name="adj" fmla="val 241"/>
              </a:avLst>
            </a:prstGeom>
            <a:solidFill>
              <a:srgbClr val="E3FFFF"/>
            </a:solidFill>
            <a:ln w="9360">
              <a:solidFill>
                <a:srgbClr val="000080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s-ES" altLang="es-ES">
                <a:latin typeface="Calibri" panose="020F0502020204030204" pitchFamily="34" charset="0"/>
              </a:endParaRPr>
            </a:p>
          </p:txBody>
        </p:sp>
        <p:sp>
          <p:nvSpPr>
            <p:cNvPr id="2099" name="Text Box 19"/>
            <p:cNvSpPr txBox="1">
              <a:spLocks noChangeArrowheads="1"/>
            </p:cNvSpPr>
            <p:nvPr/>
          </p:nvSpPr>
          <p:spPr bwMode="auto">
            <a:xfrm>
              <a:off x="624" y="2064"/>
              <a:ext cx="672" cy="4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ts val="1125"/>
                </a:spcBef>
                <a:buClr>
                  <a:srgbClr val="000066"/>
                </a:buClr>
                <a:buSzPct val="100000"/>
              </a:pPr>
              <a:r>
                <a:rPr lang="en-GB" altLang="es-ES">
                  <a:solidFill>
                    <a:srgbClr val="000066"/>
                  </a:solidFill>
                  <a:latin typeface="Calibri" panose="020F0502020204030204" pitchFamily="34" charset="0"/>
                </a:rPr>
                <a:t>Aurícula derecha</a:t>
              </a:r>
            </a:p>
          </p:txBody>
        </p:sp>
      </p:grpSp>
      <p:grpSp>
        <p:nvGrpSpPr>
          <p:cNvPr id="4" name="Group 20"/>
          <p:cNvGrpSpPr>
            <a:grpSpLocks/>
          </p:cNvGrpSpPr>
          <p:nvPr/>
        </p:nvGrpSpPr>
        <p:grpSpPr bwMode="auto">
          <a:xfrm>
            <a:off x="8305804" y="4876801"/>
            <a:ext cx="1219201" cy="650875"/>
            <a:chOff x="4272" y="3072"/>
            <a:chExt cx="768" cy="410"/>
          </a:xfrm>
        </p:grpSpPr>
        <p:sp>
          <p:nvSpPr>
            <p:cNvPr id="2096" name="AutoShape 21"/>
            <p:cNvSpPr>
              <a:spLocks noChangeArrowheads="1"/>
            </p:cNvSpPr>
            <p:nvPr/>
          </p:nvSpPr>
          <p:spPr bwMode="auto">
            <a:xfrm>
              <a:off x="4272" y="3072"/>
              <a:ext cx="768" cy="410"/>
            </a:xfrm>
            <a:prstGeom prst="roundRect">
              <a:avLst>
                <a:gd name="adj" fmla="val 241"/>
              </a:avLst>
            </a:prstGeom>
            <a:solidFill>
              <a:srgbClr val="E3FFFF"/>
            </a:solidFill>
            <a:ln w="9360">
              <a:solidFill>
                <a:srgbClr val="000080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s-ES" altLang="es-ES">
                <a:latin typeface="Calibri" panose="020F0502020204030204" pitchFamily="34" charset="0"/>
              </a:endParaRPr>
            </a:p>
          </p:txBody>
        </p:sp>
        <p:sp>
          <p:nvSpPr>
            <p:cNvPr id="2097" name="Text Box 22"/>
            <p:cNvSpPr txBox="1">
              <a:spLocks noChangeArrowheads="1"/>
            </p:cNvSpPr>
            <p:nvPr/>
          </p:nvSpPr>
          <p:spPr bwMode="auto">
            <a:xfrm>
              <a:off x="4272" y="3072"/>
              <a:ext cx="768" cy="4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ts val="1125"/>
                </a:spcBef>
                <a:buClr>
                  <a:srgbClr val="000066"/>
                </a:buClr>
                <a:buSzPct val="100000"/>
              </a:pPr>
              <a:r>
                <a:rPr lang="en-GB" altLang="es-ES">
                  <a:solidFill>
                    <a:srgbClr val="000066"/>
                  </a:solidFill>
                  <a:latin typeface="Calibri" panose="020F0502020204030204" pitchFamily="34" charset="0"/>
                </a:rPr>
                <a:t>Ventrículo izquierdo</a:t>
              </a:r>
            </a:p>
          </p:txBody>
        </p:sp>
      </p:grpSp>
      <p:grpSp>
        <p:nvGrpSpPr>
          <p:cNvPr id="5" name="Group 23"/>
          <p:cNvGrpSpPr>
            <a:grpSpLocks/>
          </p:cNvGrpSpPr>
          <p:nvPr/>
        </p:nvGrpSpPr>
        <p:grpSpPr bwMode="auto">
          <a:xfrm>
            <a:off x="2743201" y="4800601"/>
            <a:ext cx="1219201" cy="650875"/>
            <a:chOff x="768" y="3024"/>
            <a:chExt cx="768" cy="410"/>
          </a:xfrm>
        </p:grpSpPr>
        <p:sp>
          <p:nvSpPr>
            <p:cNvPr id="2094" name="AutoShape 24"/>
            <p:cNvSpPr>
              <a:spLocks noChangeArrowheads="1"/>
            </p:cNvSpPr>
            <p:nvPr/>
          </p:nvSpPr>
          <p:spPr bwMode="auto">
            <a:xfrm>
              <a:off x="768" y="3024"/>
              <a:ext cx="768" cy="410"/>
            </a:xfrm>
            <a:prstGeom prst="roundRect">
              <a:avLst>
                <a:gd name="adj" fmla="val 241"/>
              </a:avLst>
            </a:prstGeom>
            <a:solidFill>
              <a:srgbClr val="E3FFFF"/>
            </a:solidFill>
            <a:ln w="9360">
              <a:solidFill>
                <a:srgbClr val="000080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s-ES" altLang="es-ES">
                <a:latin typeface="Calibri" panose="020F0502020204030204" pitchFamily="34" charset="0"/>
              </a:endParaRPr>
            </a:p>
          </p:txBody>
        </p:sp>
        <p:sp>
          <p:nvSpPr>
            <p:cNvPr id="2095" name="Text Box 25"/>
            <p:cNvSpPr txBox="1">
              <a:spLocks noChangeArrowheads="1"/>
            </p:cNvSpPr>
            <p:nvPr/>
          </p:nvSpPr>
          <p:spPr bwMode="auto">
            <a:xfrm>
              <a:off x="768" y="3024"/>
              <a:ext cx="768" cy="4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ts val="1125"/>
                </a:spcBef>
                <a:buClr>
                  <a:srgbClr val="000066"/>
                </a:buClr>
                <a:buSzPct val="100000"/>
              </a:pPr>
              <a:r>
                <a:rPr lang="en-GB" altLang="es-ES">
                  <a:solidFill>
                    <a:srgbClr val="000066"/>
                  </a:solidFill>
                  <a:latin typeface="Calibri" panose="020F0502020204030204" pitchFamily="34" charset="0"/>
                </a:rPr>
                <a:t>Ventrículo derecho</a:t>
              </a:r>
            </a:p>
          </p:txBody>
        </p:sp>
      </p:grpSp>
      <p:grpSp>
        <p:nvGrpSpPr>
          <p:cNvPr id="6" name="Group 26"/>
          <p:cNvGrpSpPr>
            <a:grpSpLocks/>
          </p:cNvGrpSpPr>
          <p:nvPr/>
        </p:nvGrpSpPr>
        <p:grpSpPr bwMode="auto">
          <a:xfrm>
            <a:off x="8305804" y="1600201"/>
            <a:ext cx="1219201" cy="650875"/>
            <a:chOff x="4272" y="1008"/>
            <a:chExt cx="768" cy="410"/>
          </a:xfrm>
        </p:grpSpPr>
        <p:sp>
          <p:nvSpPr>
            <p:cNvPr id="2092" name="AutoShape 27"/>
            <p:cNvSpPr>
              <a:spLocks noChangeArrowheads="1"/>
            </p:cNvSpPr>
            <p:nvPr/>
          </p:nvSpPr>
          <p:spPr bwMode="auto">
            <a:xfrm>
              <a:off x="4272" y="1008"/>
              <a:ext cx="768" cy="410"/>
            </a:xfrm>
            <a:prstGeom prst="roundRect">
              <a:avLst>
                <a:gd name="adj" fmla="val 241"/>
              </a:avLst>
            </a:prstGeom>
            <a:solidFill>
              <a:srgbClr val="E3FFFF"/>
            </a:solidFill>
            <a:ln w="9360">
              <a:solidFill>
                <a:srgbClr val="000080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s-ES" altLang="es-ES">
                <a:latin typeface="Calibri" panose="020F0502020204030204" pitchFamily="34" charset="0"/>
              </a:endParaRPr>
            </a:p>
          </p:txBody>
        </p:sp>
        <p:sp>
          <p:nvSpPr>
            <p:cNvPr id="2093" name="Text Box 28"/>
            <p:cNvSpPr txBox="1">
              <a:spLocks noChangeArrowheads="1"/>
            </p:cNvSpPr>
            <p:nvPr/>
          </p:nvSpPr>
          <p:spPr bwMode="auto">
            <a:xfrm>
              <a:off x="4272" y="1008"/>
              <a:ext cx="768" cy="4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ts val="1125"/>
                </a:spcBef>
                <a:buClr>
                  <a:srgbClr val="000066"/>
                </a:buClr>
                <a:buSzPct val="100000"/>
              </a:pPr>
              <a:r>
                <a:rPr lang="en-GB" altLang="es-ES">
                  <a:solidFill>
                    <a:srgbClr val="000066"/>
                  </a:solidFill>
                  <a:latin typeface="Calibri" panose="020F0502020204030204" pitchFamily="34" charset="0"/>
                </a:rPr>
                <a:t>Arteria pulmonar</a:t>
              </a:r>
            </a:p>
          </p:txBody>
        </p:sp>
      </p:grpSp>
      <p:grpSp>
        <p:nvGrpSpPr>
          <p:cNvPr id="7" name="Group 29"/>
          <p:cNvGrpSpPr>
            <a:grpSpLocks/>
          </p:cNvGrpSpPr>
          <p:nvPr/>
        </p:nvGrpSpPr>
        <p:grpSpPr bwMode="auto">
          <a:xfrm>
            <a:off x="8610604" y="3429001"/>
            <a:ext cx="1066801" cy="650875"/>
            <a:chOff x="4464" y="2160"/>
            <a:chExt cx="672" cy="410"/>
          </a:xfrm>
        </p:grpSpPr>
        <p:sp>
          <p:nvSpPr>
            <p:cNvPr id="2090" name="AutoShape 30"/>
            <p:cNvSpPr>
              <a:spLocks noChangeArrowheads="1"/>
            </p:cNvSpPr>
            <p:nvPr/>
          </p:nvSpPr>
          <p:spPr bwMode="auto">
            <a:xfrm>
              <a:off x="4464" y="2160"/>
              <a:ext cx="672" cy="410"/>
            </a:xfrm>
            <a:prstGeom prst="roundRect">
              <a:avLst>
                <a:gd name="adj" fmla="val 241"/>
              </a:avLst>
            </a:prstGeom>
            <a:solidFill>
              <a:srgbClr val="E3FFFF"/>
            </a:solidFill>
            <a:ln w="9360">
              <a:solidFill>
                <a:srgbClr val="000080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s-ES" altLang="es-ES">
                <a:latin typeface="Calibri" panose="020F0502020204030204" pitchFamily="34" charset="0"/>
              </a:endParaRPr>
            </a:p>
          </p:txBody>
        </p:sp>
        <p:sp>
          <p:nvSpPr>
            <p:cNvPr id="2091" name="Text Box 31"/>
            <p:cNvSpPr txBox="1">
              <a:spLocks noChangeArrowheads="1"/>
            </p:cNvSpPr>
            <p:nvPr/>
          </p:nvSpPr>
          <p:spPr bwMode="auto">
            <a:xfrm>
              <a:off x="4464" y="2160"/>
              <a:ext cx="672" cy="4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ts val="1125"/>
                </a:spcBef>
                <a:buClr>
                  <a:srgbClr val="000066"/>
                </a:buClr>
                <a:buSzPct val="100000"/>
              </a:pPr>
              <a:r>
                <a:rPr lang="en-GB" altLang="es-ES">
                  <a:solidFill>
                    <a:srgbClr val="000066"/>
                  </a:solidFill>
                  <a:latin typeface="Calibri" panose="020F0502020204030204" pitchFamily="34" charset="0"/>
                </a:rPr>
                <a:t>Aurícula izquierda</a:t>
              </a:r>
            </a:p>
          </p:txBody>
        </p:sp>
      </p:grpSp>
      <p:grpSp>
        <p:nvGrpSpPr>
          <p:cNvPr id="8" name="Group 32"/>
          <p:cNvGrpSpPr>
            <a:grpSpLocks/>
          </p:cNvGrpSpPr>
          <p:nvPr/>
        </p:nvGrpSpPr>
        <p:grpSpPr bwMode="auto">
          <a:xfrm>
            <a:off x="7848604" y="5867408"/>
            <a:ext cx="1219201" cy="376238"/>
            <a:chOff x="3984" y="3696"/>
            <a:chExt cx="768" cy="237"/>
          </a:xfrm>
        </p:grpSpPr>
        <p:sp>
          <p:nvSpPr>
            <p:cNvPr id="2088" name="AutoShape 33"/>
            <p:cNvSpPr>
              <a:spLocks noChangeArrowheads="1"/>
            </p:cNvSpPr>
            <p:nvPr/>
          </p:nvSpPr>
          <p:spPr bwMode="auto">
            <a:xfrm>
              <a:off x="3984" y="3696"/>
              <a:ext cx="768" cy="237"/>
            </a:xfrm>
            <a:prstGeom prst="roundRect">
              <a:avLst>
                <a:gd name="adj" fmla="val 421"/>
              </a:avLst>
            </a:prstGeom>
            <a:solidFill>
              <a:srgbClr val="E3FFFF"/>
            </a:solidFill>
            <a:ln w="9360">
              <a:solidFill>
                <a:srgbClr val="000080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s-ES" altLang="es-ES">
                <a:latin typeface="Calibri" panose="020F0502020204030204" pitchFamily="34" charset="0"/>
              </a:endParaRPr>
            </a:p>
          </p:txBody>
        </p:sp>
        <p:sp>
          <p:nvSpPr>
            <p:cNvPr id="2089" name="Text Box 34"/>
            <p:cNvSpPr txBox="1">
              <a:spLocks noChangeArrowheads="1"/>
            </p:cNvSpPr>
            <p:nvPr/>
          </p:nvSpPr>
          <p:spPr bwMode="auto">
            <a:xfrm>
              <a:off x="3984" y="3696"/>
              <a:ext cx="768" cy="2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ts val="1125"/>
                </a:spcBef>
                <a:buClr>
                  <a:srgbClr val="000066"/>
                </a:buClr>
                <a:buSzPct val="100000"/>
              </a:pPr>
              <a:r>
                <a:rPr lang="en-GB" altLang="es-ES">
                  <a:solidFill>
                    <a:srgbClr val="000066"/>
                  </a:solidFill>
                  <a:latin typeface="Calibri" panose="020F0502020204030204" pitchFamily="34" charset="0"/>
                </a:rPr>
                <a:t>Miocardio</a:t>
              </a:r>
            </a:p>
          </p:txBody>
        </p:sp>
      </p:grpSp>
      <p:grpSp>
        <p:nvGrpSpPr>
          <p:cNvPr id="9" name="Group 35"/>
          <p:cNvGrpSpPr>
            <a:grpSpLocks/>
          </p:cNvGrpSpPr>
          <p:nvPr/>
        </p:nvGrpSpPr>
        <p:grpSpPr bwMode="auto">
          <a:xfrm>
            <a:off x="7162804" y="1066801"/>
            <a:ext cx="990601" cy="650875"/>
            <a:chOff x="3552" y="672"/>
            <a:chExt cx="624" cy="410"/>
          </a:xfrm>
        </p:grpSpPr>
        <p:sp>
          <p:nvSpPr>
            <p:cNvPr id="2086" name="AutoShape 36"/>
            <p:cNvSpPr>
              <a:spLocks noChangeArrowheads="1"/>
            </p:cNvSpPr>
            <p:nvPr/>
          </p:nvSpPr>
          <p:spPr bwMode="auto">
            <a:xfrm>
              <a:off x="3552" y="672"/>
              <a:ext cx="624" cy="410"/>
            </a:xfrm>
            <a:prstGeom prst="roundRect">
              <a:avLst>
                <a:gd name="adj" fmla="val 241"/>
              </a:avLst>
            </a:prstGeom>
            <a:solidFill>
              <a:srgbClr val="E3FFFF"/>
            </a:solidFill>
            <a:ln w="9360">
              <a:solidFill>
                <a:srgbClr val="000080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s-ES" altLang="es-ES">
                <a:latin typeface="Calibri" panose="020F0502020204030204" pitchFamily="34" charset="0"/>
              </a:endParaRPr>
            </a:p>
          </p:txBody>
        </p:sp>
        <p:sp>
          <p:nvSpPr>
            <p:cNvPr id="2087" name="Text Box 37"/>
            <p:cNvSpPr txBox="1">
              <a:spLocks noChangeArrowheads="1"/>
            </p:cNvSpPr>
            <p:nvPr/>
          </p:nvSpPr>
          <p:spPr bwMode="auto">
            <a:xfrm>
              <a:off x="3552" y="672"/>
              <a:ext cx="624" cy="4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ts val="1125"/>
                </a:spcBef>
                <a:buClr>
                  <a:srgbClr val="000066"/>
                </a:buClr>
                <a:buSzPct val="100000"/>
              </a:pPr>
              <a:r>
                <a:rPr lang="en-GB" altLang="es-ES">
                  <a:solidFill>
                    <a:srgbClr val="000066"/>
                  </a:solidFill>
                  <a:latin typeface="Calibri" panose="020F0502020204030204" pitchFamily="34" charset="0"/>
                </a:rPr>
                <a:t>Arteria aorta</a:t>
              </a:r>
            </a:p>
          </p:txBody>
        </p:sp>
      </p:grpSp>
      <p:grpSp>
        <p:nvGrpSpPr>
          <p:cNvPr id="10" name="Group 38"/>
          <p:cNvGrpSpPr>
            <a:grpSpLocks/>
          </p:cNvGrpSpPr>
          <p:nvPr/>
        </p:nvGrpSpPr>
        <p:grpSpPr bwMode="auto">
          <a:xfrm>
            <a:off x="2819402" y="1295401"/>
            <a:ext cx="1219201" cy="650875"/>
            <a:chOff x="816" y="816"/>
            <a:chExt cx="768" cy="410"/>
          </a:xfrm>
        </p:grpSpPr>
        <p:sp>
          <p:nvSpPr>
            <p:cNvPr id="2084" name="AutoShape 39"/>
            <p:cNvSpPr>
              <a:spLocks noChangeArrowheads="1"/>
            </p:cNvSpPr>
            <p:nvPr/>
          </p:nvSpPr>
          <p:spPr bwMode="auto">
            <a:xfrm>
              <a:off x="816" y="816"/>
              <a:ext cx="768" cy="410"/>
            </a:xfrm>
            <a:prstGeom prst="roundRect">
              <a:avLst>
                <a:gd name="adj" fmla="val 241"/>
              </a:avLst>
            </a:prstGeom>
            <a:solidFill>
              <a:srgbClr val="E3FFFF"/>
            </a:solidFill>
            <a:ln w="9360">
              <a:solidFill>
                <a:srgbClr val="000080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s-ES" altLang="es-ES">
                <a:latin typeface="Calibri" panose="020F0502020204030204" pitchFamily="34" charset="0"/>
              </a:endParaRPr>
            </a:p>
          </p:txBody>
        </p:sp>
        <p:sp>
          <p:nvSpPr>
            <p:cNvPr id="2085" name="Text Box 40"/>
            <p:cNvSpPr txBox="1">
              <a:spLocks noChangeArrowheads="1"/>
            </p:cNvSpPr>
            <p:nvPr/>
          </p:nvSpPr>
          <p:spPr bwMode="auto">
            <a:xfrm>
              <a:off x="816" y="816"/>
              <a:ext cx="768" cy="4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ts val="1125"/>
                </a:spcBef>
                <a:buClr>
                  <a:srgbClr val="000066"/>
                </a:buClr>
                <a:buSzPct val="100000"/>
              </a:pPr>
              <a:r>
                <a:rPr lang="en-GB" altLang="es-ES">
                  <a:solidFill>
                    <a:srgbClr val="000066"/>
                  </a:solidFill>
                  <a:latin typeface="Calibri" panose="020F0502020204030204" pitchFamily="34" charset="0"/>
                </a:rPr>
                <a:t>Vena cava superior</a:t>
              </a:r>
            </a:p>
          </p:txBody>
        </p:sp>
      </p:grpSp>
      <p:grpSp>
        <p:nvGrpSpPr>
          <p:cNvPr id="11" name="Group 41"/>
          <p:cNvGrpSpPr>
            <a:grpSpLocks/>
          </p:cNvGrpSpPr>
          <p:nvPr/>
        </p:nvGrpSpPr>
        <p:grpSpPr bwMode="auto">
          <a:xfrm>
            <a:off x="3200402" y="5867401"/>
            <a:ext cx="1219201" cy="650875"/>
            <a:chOff x="1056" y="3696"/>
            <a:chExt cx="768" cy="410"/>
          </a:xfrm>
        </p:grpSpPr>
        <p:sp>
          <p:nvSpPr>
            <p:cNvPr id="2082" name="AutoShape 42"/>
            <p:cNvSpPr>
              <a:spLocks noChangeArrowheads="1"/>
            </p:cNvSpPr>
            <p:nvPr/>
          </p:nvSpPr>
          <p:spPr bwMode="auto">
            <a:xfrm>
              <a:off x="1056" y="3696"/>
              <a:ext cx="768" cy="410"/>
            </a:xfrm>
            <a:prstGeom prst="roundRect">
              <a:avLst>
                <a:gd name="adj" fmla="val 241"/>
              </a:avLst>
            </a:prstGeom>
            <a:solidFill>
              <a:srgbClr val="E3FFFF"/>
            </a:solidFill>
            <a:ln w="9360">
              <a:solidFill>
                <a:srgbClr val="000080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s-ES" altLang="es-ES">
                <a:latin typeface="Calibri" panose="020F0502020204030204" pitchFamily="34" charset="0"/>
              </a:endParaRPr>
            </a:p>
          </p:txBody>
        </p:sp>
        <p:sp>
          <p:nvSpPr>
            <p:cNvPr id="2083" name="Text Box 43"/>
            <p:cNvSpPr txBox="1">
              <a:spLocks noChangeArrowheads="1"/>
            </p:cNvSpPr>
            <p:nvPr/>
          </p:nvSpPr>
          <p:spPr bwMode="auto">
            <a:xfrm>
              <a:off x="1056" y="3696"/>
              <a:ext cx="768" cy="4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ts val="1125"/>
                </a:spcBef>
                <a:buClr>
                  <a:srgbClr val="000066"/>
                </a:buClr>
                <a:buSzPct val="100000"/>
              </a:pPr>
              <a:r>
                <a:rPr lang="en-GB" altLang="es-ES">
                  <a:solidFill>
                    <a:srgbClr val="000066"/>
                  </a:solidFill>
                  <a:latin typeface="Calibri" panose="020F0502020204030204" pitchFamily="34" charset="0"/>
                </a:rPr>
                <a:t>Vena cava inferior</a:t>
              </a:r>
            </a:p>
          </p:txBody>
        </p:sp>
      </p:grpSp>
      <p:grpSp>
        <p:nvGrpSpPr>
          <p:cNvPr id="12" name="Group 44"/>
          <p:cNvGrpSpPr>
            <a:grpSpLocks/>
          </p:cNvGrpSpPr>
          <p:nvPr/>
        </p:nvGrpSpPr>
        <p:grpSpPr bwMode="auto">
          <a:xfrm>
            <a:off x="8458204" y="2667001"/>
            <a:ext cx="1295401" cy="650875"/>
            <a:chOff x="4368" y="1680"/>
            <a:chExt cx="816" cy="410"/>
          </a:xfrm>
        </p:grpSpPr>
        <p:sp>
          <p:nvSpPr>
            <p:cNvPr id="2080" name="AutoShape 45"/>
            <p:cNvSpPr>
              <a:spLocks noChangeArrowheads="1"/>
            </p:cNvSpPr>
            <p:nvPr/>
          </p:nvSpPr>
          <p:spPr bwMode="auto">
            <a:xfrm>
              <a:off x="4368" y="1680"/>
              <a:ext cx="816" cy="410"/>
            </a:xfrm>
            <a:prstGeom prst="roundRect">
              <a:avLst>
                <a:gd name="adj" fmla="val 241"/>
              </a:avLst>
            </a:prstGeom>
            <a:solidFill>
              <a:srgbClr val="E3FFFF"/>
            </a:solidFill>
            <a:ln w="9360">
              <a:solidFill>
                <a:srgbClr val="000080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s-ES" altLang="es-ES">
                <a:latin typeface="Calibri" panose="020F0502020204030204" pitchFamily="34" charset="0"/>
              </a:endParaRPr>
            </a:p>
          </p:txBody>
        </p:sp>
        <p:sp>
          <p:nvSpPr>
            <p:cNvPr id="2081" name="Text Box 46"/>
            <p:cNvSpPr txBox="1">
              <a:spLocks noChangeArrowheads="1"/>
            </p:cNvSpPr>
            <p:nvPr/>
          </p:nvSpPr>
          <p:spPr bwMode="auto">
            <a:xfrm>
              <a:off x="4368" y="1680"/>
              <a:ext cx="816" cy="4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ts val="1125"/>
                </a:spcBef>
                <a:buClr>
                  <a:srgbClr val="000066"/>
                </a:buClr>
                <a:buSzPct val="100000"/>
              </a:pPr>
              <a:r>
                <a:rPr lang="en-GB" altLang="es-ES">
                  <a:solidFill>
                    <a:srgbClr val="000066"/>
                  </a:solidFill>
                  <a:latin typeface="Calibri" panose="020F0502020204030204" pitchFamily="34" charset="0"/>
                </a:rPr>
                <a:t>Venas pulmonares</a:t>
              </a:r>
            </a:p>
          </p:txBody>
        </p:sp>
      </p:grpSp>
      <p:sp>
        <p:nvSpPr>
          <p:cNvPr id="6191" name="Line 47"/>
          <p:cNvSpPr>
            <a:spLocks noChangeShapeType="1"/>
          </p:cNvSpPr>
          <p:nvPr/>
        </p:nvSpPr>
        <p:spPr bwMode="auto">
          <a:xfrm flipV="1">
            <a:off x="3657600" y="4341814"/>
            <a:ext cx="1524000" cy="79375"/>
          </a:xfrm>
          <a:prstGeom prst="line">
            <a:avLst/>
          </a:prstGeom>
          <a:noFill/>
          <a:ln w="9360">
            <a:solidFill>
              <a:srgbClr val="000066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6192" name="Line 48"/>
          <p:cNvSpPr>
            <a:spLocks noChangeShapeType="1"/>
          </p:cNvSpPr>
          <p:nvPr/>
        </p:nvSpPr>
        <p:spPr bwMode="auto">
          <a:xfrm flipH="1" flipV="1">
            <a:off x="6932614" y="3960814"/>
            <a:ext cx="1222375" cy="460375"/>
          </a:xfrm>
          <a:prstGeom prst="line">
            <a:avLst/>
          </a:prstGeom>
          <a:noFill/>
          <a:ln w="9360">
            <a:solidFill>
              <a:srgbClr val="000066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grpSp>
        <p:nvGrpSpPr>
          <p:cNvPr id="13" name="Group 49"/>
          <p:cNvGrpSpPr>
            <a:grpSpLocks/>
          </p:cNvGrpSpPr>
          <p:nvPr/>
        </p:nvGrpSpPr>
        <p:grpSpPr bwMode="auto">
          <a:xfrm>
            <a:off x="2514601" y="4014789"/>
            <a:ext cx="1219201" cy="650875"/>
            <a:chOff x="624" y="2529"/>
            <a:chExt cx="768" cy="410"/>
          </a:xfrm>
        </p:grpSpPr>
        <p:sp>
          <p:nvSpPr>
            <p:cNvPr id="2078" name="AutoShape 50"/>
            <p:cNvSpPr>
              <a:spLocks noChangeArrowheads="1"/>
            </p:cNvSpPr>
            <p:nvPr/>
          </p:nvSpPr>
          <p:spPr bwMode="auto">
            <a:xfrm>
              <a:off x="624" y="2529"/>
              <a:ext cx="768" cy="410"/>
            </a:xfrm>
            <a:prstGeom prst="roundRect">
              <a:avLst>
                <a:gd name="adj" fmla="val 241"/>
              </a:avLst>
            </a:prstGeom>
            <a:solidFill>
              <a:srgbClr val="E3FFFF"/>
            </a:solidFill>
            <a:ln w="9360">
              <a:solidFill>
                <a:srgbClr val="000080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s-ES" altLang="es-ES">
                <a:latin typeface="Calibri" panose="020F0502020204030204" pitchFamily="34" charset="0"/>
              </a:endParaRPr>
            </a:p>
          </p:txBody>
        </p:sp>
        <p:sp>
          <p:nvSpPr>
            <p:cNvPr id="2079" name="Text Box 51"/>
            <p:cNvSpPr txBox="1">
              <a:spLocks noChangeArrowheads="1"/>
            </p:cNvSpPr>
            <p:nvPr/>
          </p:nvSpPr>
          <p:spPr bwMode="auto">
            <a:xfrm>
              <a:off x="624" y="2529"/>
              <a:ext cx="768" cy="4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ts val="1125"/>
                </a:spcBef>
                <a:buClr>
                  <a:srgbClr val="000066"/>
                </a:buClr>
                <a:buSzPct val="100000"/>
              </a:pPr>
              <a:r>
                <a:rPr lang="en-GB" altLang="es-ES">
                  <a:solidFill>
                    <a:srgbClr val="000066"/>
                  </a:solidFill>
                  <a:latin typeface="Calibri" panose="020F0502020204030204" pitchFamily="34" charset="0"/>
                </a:rPr>
                <a:t>Válvula tricúspide</a:t>
              </a:r>
            </a:p>
          </p:txBody>
        </p:sp>
      </p:grpSp>
      <p:grpSp>
        <p:nvGrpSpPr>
          <p:cNvPr id="14" name="Group 52"/>
          <p:cNvGrpSpPr>
            <a:grpSpLocks/>
          </p:cNvGrpSpPr>
          <p:nvPr/>
        </p:nvGrpSpPr>
        <p:grpSpPr bwMode="auto">
          <a:xfrm>
            <a:off x="8077204" y="4114801"/>
            <a:ext cx="1219201" cy="650875"/>
            <a:chOff x="4128" y="2592"/>
            <a:chExt cx="768" cy="410"/>
          </a:xfrm>
        </p:grpSpPr>
        <p:sp>
          <p:nvSpPr>
            <p:cNvPr id="2076" name="AutoShape 53"/>
            <p:cNvSpPr>
              <a:spLocks noChangeArrowheads="1"/>
            </p:cNvSpPr>
            <p:nvPr/>
          </p:nvSpPr>
          <p:spPr bwMode="auto">
            <a:xfrm>
              <a:off x="4128" y="2592"/>
              <a:ext cx="768" cy="410"/>
            </a:xfrm>
            <a:prstGeom prst="roundRect">
              <a:avLst>
                <a:gd name="adj" fmla="val 241"/>
              </a:avLst>
            </a:prstGeom>
            <a:solidFill>
              <a:srgbClr val="E3FFFF"/>
            </a:solidFill>
            <a:ln w="9360">
              <a:solidFill>
                <a:srgbClr val="000080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s-ES" altLang="es-ES">
                <a:latin typeface="Calibri" panose="020F0502020204030204" pitchFamily="34" charset="0"/>
              </a:endParaRPr>
            </a:p>
          </p:txBody>
        </p:sp>
        <p:sp>
          <p:nvSpPr>
            <p:cNvPr id="2077" name="Text Box 54"/>
            <p:cNvSpPr txBox="1">
              <a:spLocks noChangeArrowheads="1"/>
            </p:cNvSpPr>
            <p:nvPr/>
          </p:nvSpPr>
          <p:spPr bwMode="auto">
            <a:xfrm>
              <a:off x="4128" y="2592"/>
              <a:ext cx="768" cy="4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ts val="1125"/>
                </a:spcBef>
                <a:buClr>
                  <a:srgbClr val="000066"/>
                </a:buClr>
                <a:buSzPct val="100000"/>
              </a:pPr>
              <a:r>
                <a:rPr lang="en-GB" altLang="es-ES">
                  <a:solidFill>
                    <a:srgbClr val="000066"/>
                  </a:solidFill>
                  <a:latin typeface="Calibri" panose="020F0502020204030204" pitchFamily="34" charset="0"/>
                </a:rPr>
                <a:t>Válvula mitral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6224663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6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6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6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6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1" dur="500"/>
                                        <p:tgtEl>
                                          <p:spTgt spid="6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0" dur="500"/>
                                        <p:tgtEl>
                                          <p:spTgt spid="6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 nodeType="clickPar">
                      <p:stCondLst>
                        <p:cond delay="indefinite"/>
                      </p:stCondLst>
                      <p:childTnLst>
                        <p:par>
                          <p:cTn id="8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 nodeType="clickPar">
                      <p:stCondLst>
                        <p:cond delay="indefinite"/>
                      </p:stCondLst>
                      <p:childTnLst>
                        <p:par>
                          <p:cTn id="8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6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 nodeType="clickPar">
                      <p:stCondLst>
                        <p:cond delay="indefinite"/>
                      </p:stCondLst>
                      <p:childTnLst>
                        <p:par>
                          <p:cTn id="9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7" dur="5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 nodeType="clickPar">
                      <p:stCondLst>
                        <p:cond delay="indefinite"/>
                      </p:stCondLst>
                      <p:childTnLst>
                        <p:par>
                          <p:cTn id="9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 nodeType="clickPar">
                      <p:stCondLst>
                        <p:cond delay="indefinite"/>
                      </p:stCondLst>
                      <p:childTnLst>
                        <p:par>
                          <p:cTn id="10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 nodeType="clickPar">
                      <p:stCondLst>
                        <p:cond delay="indefinite"/>
                      </p:stCondLst>
                      <p:childTnLst>
                        <p:par>
                          <p:cTn id="10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 nodeType="clickPar">
                      <p:stCondLst>
                        <p:cond delay="indefinite"/>
                      </p:stCondLst>
                      <p:childTnLst>
                        <p:par>
                          <p:cTn id="1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5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1409700" y="165100"/>
            <a:ext cx="6667499" cy="6591300"/>
            <a:chOff x="1338" y="754"/>
            <a:chExt cx="2969" cy="2969"/>
          </a:xfrm>
        </p:grpSpPr>
        <p:pic>
          <p:nvPicPr>
            <p:cNvPr id="3" name="Picture 4" descr="sm_0019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38" y="754"/>
              <a:ext cx="2969" cy="29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Rectangle 5"/>
            <p:cNvSpPr>
              <a:spLocks noChangeArrowheads="1"/>
            </p:cNvSpPr>
            <p:nvPr/>
          </p:nvSpPr>
          <p:spPr bwMode="auto">
            <a:xfrm>
              <a:off x="1557" y="754"/>
              <a:ext cx="2313" cy="36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s-ES" altLang="es-ES" dirty="0">
                  <a:latin typeface="Calibri" panose="020F0502020204030204" pitchFamily="34" charset="0"/>
                </a:rPr>
                <a:t>                        VÁLVULAS DEL CORAZÓN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761638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Text Box 1"/>
          <p:cNvSpPr txBox="1">
            <a:spLocks noChangeArrowheads="1"/>
          </p:cNvSpPr>
          <p:nvPr/>
        </p:nvSpPr>
        <p:spPr bwMode="auto">
          <a:xfrm>
            <a:off x="3048000" y="208500"/>
            <a:ext cx="5715000" cy="335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 anchor="ctr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7000"/>
              </a:lnSpc>
              <a:spcBef>
                <a:spcPts val="1500"/>
              </a:spcBef>
              <a:buClr>
                <a:srgbClr val="000000"/>
              </a:buClr>
              <a:buSzPct val="100000"/>
            </a:pPr>
            <a:r>
              <a:rPr lang="en-GB" altLang="es-ES">
                <a:latin typeface="SMMedium" charset="0"/>
              </a:rPr>
              <a:t>Los vasos sanguíneos</a:t>
            </a:r>
          </a:p>
        </p:txBody>
      </p:sp>
      <p:graphicFrame>
        <p:nvGraphicFramePr>
          <p:cNvPr id="4098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72410117"/>
              </p:ext>
            </p:extLst>
          </p:nvPr>
        </p:nvGraphicFramePr>
        <p:xfrm>
          <a:off x="3849685" y="822326"/>
          <a:ext cx="4392613" cy="571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22" r:id="rId4" imgW="1798857" imgH="2339048" progId="">
                  <p:embed/>
                </p:oleObj>
              </mc:Choice>
              <mc:Fallback>
                <p:oleObj r:id="rId4" imgW="1798857" imgH="2339048" progId="">
                  <p:embed/>
                  <p:pic>
                    <p:nvPicPr>
                      <p:cNvPr id="4098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49685" y="822326"/>
                        <a:ext cx="4392613" cy="5715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99" name="Freeform 3"/>
          <p:cNvSpPr>
            <a:spLocks/>
          </p:cNvSpPr>
          <p:nvPr/>
        </p:nvSpPr>
        <p:spPr bwMode="auto">
          <a:xfrm>
            <a:off x="4953000" y="1828800"/>
            <a:ext cx="1066800" cy="1371600"/>
          </a:xfrm>
          <a:custGeom>
            <a:avLst/>
            <a:gdLst>
              <a:gd name="T0" fmla="*/ 0 w 2964"/>
              <a:gd name="T1" fmla="*/ 0 h 3812"/>
              <a:gd name="T2" fmla="*/ 2147483647 w 2964"/>
              <a:gd name="T3" fmla="*/ 2147483647 h 3812"/>
              <a:gd name="T4" fmla="*/ 2147483647 w 2964"/>
              <a:gd name="T5" fmla="*/ 2147483647 h 3812"/>
              <a:gd name="T6" fmla="*/ 0 60000 65536"/>
              <a:gd name="T7" fmla="*/ 0 60000 65536"/>
              <a:gd name="T8" fmla="*/ 0 60000 65536"/>
              <a:gd name="T9" fmla="*/ 0 w 2964"/>
              <a:gd name="T10" fmla="*/ 0 h 3812"/>
              <a:gd name="T11" fmla="*/ 2964 w 2964"/>
              <a:gd name="T12" fmla="*/ 3812 h 381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964" h="3812">
                <a:moveTo>
                  <a:pt x="0" y="0"/>
                </a:moveTo>
                <a:lnTo>
                  <a:pt x="1495" y="17"/>
                </a:lnTo>
                <a:lnTo>
                  <a:pt x="2963" y="3811"/>
                </a:lnTo>
              </a:path>
            </a:pathLst>
          </a:custGeom>
          <a:noFill/>
          <a:ln w="9360">
            <a:solidFill>
              <a:srgbClr val="660066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s-ES" altLang="es-ES">
              <a:latin typeface="Calibri" panose="020F0502020204030204" pitchFamily="34" charset="0"/>
            </a:endParaRP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3505201" y="5410201"/>
            <a:ext cx="1522413" cy="227013"/>
            <a:chOff x="1248" y="3408"/>
            <a:chExt cx="959" cy="143"/>
          </a:xfrm>
        </p:grpSpPr>
        <p:sp>
          <p:nvSpPr>
            <p:cNvPr id="3101" name="Line 5"/>
            <p:cNvSpPr>
              <a:spLocks noChangeShapeType="1"/>
            </p:cNvSpPr>
            <p:nvPr/>
          </p:nvSpPr>
          <p:spPr bwMode="auto">
            <a:xfrm>
              <a:off x="1344" y="3408"/>
              <a:ext cx="720" cy="1"/>
            </a:xfrm>
            <a:prstGeom prst="line">
              <a:avLst/>
            </a:prstGeom>
            <a:noFill/>
            <a:ln w="9360">
              <a:solidFill>
                <a:srgbClr val="660066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3102" name="Line 6"/>
            <p:cNvSpPr>
              <a:spLocks noChangeShapeType="1"/>
            </p:cNvSpPr>
            <p:nvPr/>
          </p:nvSpPr>
          <p:spPr bwMode="auto">
            <a:xfrm flipV="1">
              <a:off x="1248" y="3407"/>
              <a:ext cx="960" cy="146"/>
            </a:xfrm>
            <a:prstGeom prst="line">
              <a:avLst/>
            </a:prstGeom>
            <a:noFill/>
            <a:ln w="9360">
              <a:solidFill>
                <a:srgbClr val="660066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103" name="Line 7"/>
          <p:cNvSpPr>
            <a:spLocks noChangeShapeType="1"/>
          </p:cNvSpPr>
          <p:nvPr/>
        </p:nvSpPr>
        <p:spPr bwMode="auto">
          <a:xfrm flipH="1">
            <a:off x="7770814" y="5257800"/>
            <a:ext cx="841375" cy="457200"/>
          </a:xfrm>
          <a:prstGeom prst="line">
            <a:avLst/>
          </a:prstGeom>
          <a:noFill/>
          <a:ln w="9360">
            <a:solidFill>
              <a:srgbClr val="660066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4104" name="Line 8"/>
          <p:cNvSpPr>
            <a:spLocks noChangeShapeType="1"/>
          </p:cNvSpPr>
          <p:nvPr/>
        </p:nvSpPr>
        <p:spPr bwMode="auto">
          <a:xfrm flipH="1">
            <a:off x="6780214" y="1524000"/>
            <a:ext cx="1298575" cy="1828800"/>
          </a:xfrm>
          <a:prstGeom prst="line">
            <a:avLst/>
          </a:prstGeom>
          <a:noFill/>
          <a:ln w="9360">
            <a:solidFill>
              <a:srgbClr val="660066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8534403" y="5105407"/>
            <a:ext cx="1447801" cy="376238"/>
            <a:chOff x="4416" y="3216"/>
            <a:chExt cx="912" cy="237"/>
          </a:xfrm>
        </p:grpSpPr>
        <p:sp>
          <p:nvSpPr>
            <p:cNvPr id="3099" name="AutoShape 10"/>
            <p:cNvSpPr>
              <a:spLocks noChangeArrowheads="1"/>
            </p:cNvSpPr>
            <p:nvPr/>
          </p:nvSpPr>
          <p:spPr bwMode="auto">
            <a:xfrm>
              <a:off x="4416" y="3216"/>
              <a:ext cx="912" cy="237"/>
            </a:xfrm>
            <a:prstGeom prst="roundRect">
              <a:avLst>
                <a:gd name="adj" fmla="val 421"/>
              </a:avLst>
            </a:prstGeom>
            <a:solidFill>
              <a:srgbClr val="FFF3FF"/>
            </a:solidFill>
            <a:ln w="9360">
              <a:solidFill>
                <a:srgbClr val="993366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s-ES" altLang="es-ES">
                <a:latin typeface="Calibri" panose="020F0502020204030204" pitchFamily="34" charset="0"/>
              </a:endParaRPr>
            </a:p>
          </p:txBody>
        </p:sp>
        <p:sp>
          <p:nvSpPr>
            <p:cNvPr id="3100" name="Text Box 11"/>
            <p:cNvSpPr txBox="1">
              <a:spLocks noChangeArrowheads="1"/>
            </p:cNvSpPr>
            <p:nvPr/>
          </p:nvSpPr>
          <p:spPr bwMode="auto">
            <a:xfrm>
              <a:off x="4416" y="3216"/>
              <a:ext cx="912" cy="2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ts val="1125"/>
                </a:spcBef>
                <a:buClr>
                  <a:srgbClr val="660066"/>
                </a:buClr>
                <a:buSzPct val="100000"/>
              </a:pPr>
              <a:r>
                <a:rPr lang="en-GB" altLang="es-ES">
                  <a:solidFill>
                    <a:srgbClr val="660066"/>
                  </a:solidFill>
                  <a:latin typeface="Calibri" panose="020F0502020204030204" pitchFamily="34" charset="0"/>
                </a:rPr>
                <a:t>Capilares</a:t>
              </a:r>
            </a:p>
          </p:txBody>
        </p:sp>
      </p:grpSp>
      <p:grpSp>
        <p:nvGrpSpPr>
          <p:cNvPr id="4" name="Group 12"/>
          <p:cNvGrpSpPr>
            <a:grpSpLocks/>
          </p:cNvGrpSpPr>
          <p:nvPr/>
        </p:nvGrpSpPr>
        <p:grpSpPr bwMode="auto">
          <a:xfrm>
            <a:off x="4038602" y="1600202"/>
            <a:ext cx="1143001" cy="376238"/>
            <a:chOff x="1584" y="1008"/>
            <a:chExt cx="720" cy="237"/>
          </a:xfrm>
        </p:grpSpPr>
        <p:sp>
          <p:nvSpPr>
            <p:cNvPr id="3097" name="AutoShape 13"/>
            <p:cNvSpPr>
              <a:spLocks noChangeArrowheads="1"/>
            </p:cNvSpPr>
            <p:nvPr/>
          </p:nvSpPr>
          <p:spPr bwMode="auto">
            <a:xfrm>
              <a:off x="1584" y="1008"/>
              <a:ext cx="720" cy="237"/>
            </a:xfrm>
            <a:prstGeom prst="roundRect">
              <a:avLst>
                <a:gd name="adj" fmla="val 421"/>
              </a:avLst>
            </a:prstGeom>
            <a:solidFill>
              <a:srgbClr val="FFF3FF"/>
            </a:solidFill>
            <a:ln w="9360">
              <a:solidFill>
                <a:srgbClr val="993366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s-ES" altLang="es-ES">
                <a:latin typeface="Calibri" panose="020F0502020204030204" pitchFamily="34" charset="0"/>
              </a:endParaRPr>
            </a:p>
          </p:txBody>
        </p:sp>
        <p:sp>
          <p:nvSpPr>
            <p:cNvPr id="3098" name="Text Box 14"/>
            <p:cNvSpPr txBox="1">
              <a:spLocks noChangeArrowheads="1"/>
            </p:cNvSpPr>
            <p:nvPr/>
          </p:nvSpPr>
          <p:spPr bwMode="auto">
            <a:xfrm>
              <a:off x="1584" y="1008"/>
              <a:ext cx="720" cy="2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ts val="1125"/>
                </a:spcBef>
                <a:buClr>
                  <a:srgbClr val="660066"/>
                </a:buClr>
                <a:buSzPct val="100000"/>
              </a:pPr>
              <a:r>
                <a:rPr lang="en-GB" altLang="es-ES">
                  <a:solidFill>
                    <a:srgbClr val="660066"/>
                  </a:solidFill>
                  <a:latin typeface="Calibri" panose="020F0502020204030204" pitchFamily="34" charset="0"/>
                </a:rPr>
                <a:t>Arterias</a:t>
              </a:r>
            </a:p>
          </p:txBody>
        </p:sp>
      </p:grpSp>
      <p:grpSp>
        <p:nvGrpSpPr>
          <p:cNvPr id="5" name="Group 15"/>
          <p:cNvGrpSpPr>
            <a:grpSpLocks/>
          </p:cNvGrpSpPr>
          <p:nvPr/>
        </p:nvGrpSpPr>
        <p:grpSpPr bwMode="auto">
          <a:xfrm>
            <a:off x="8001004" y="1371602"/>
            <a:ext cx="990601" cy="376238"/>
            <a:chOff x="4080" y="864"/>
            <a:chExt cx="624" cy="237"/>
          </a:xfrm>
        </p:grpSpPr>
        <p:sp>
          <p:nvSpPr>
            <p:cNvPr id="3095" name="AutoShape 16"/>
            <p:cNvSpPr>
              <a:spLocks noChangeArrowheads="1"/>
            </p:cNvSpPr>
            <p:nvPr/>
          </p:nvSpPr>
          <p:spPr bwMode="auto">
            <a:xfrm>
              <a:off x="4080" y="864"/>
              <a:ext cx="624" cy="237"/>
            </a:xfrm>
            <a:prstGeom prst="roundRect">
              <a:avLst>
                <a:gd name="adj" fmla="val 421"/>
              </a:avLst>
            </a:prstGeom>
            <a:solidFill>
              <a:srgbClr val="FFF3FF"/>
            </a:solidFill>
            <a:ln w="9360">
              <a:solidFill>
                <a:srgbClr val="993366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s-ES" altLang="es-ES">
                <a:latin typeface="Calibri" panose="020F0502020204030204" pitchFamily="34" charset="0"/>
              </a:endParaRPr>
            </a:p>
          </p:txBody>
        </p:sp>
        <p:sp>
          <p:nvSpPr>
            <p:cNvPr id="3096" name="Text Box 17"/>
            <p:cNvSpPr txBox="1">
              <a:spLocks noChangeArrowheads="1"/>
            </p:cNvSpPr>
            <p:nvPr/>
          </p:nvSpPr>
          <p:spPr bwMode="auto">
            <a:xfrm>
              <a:off x="4080" y="864"/>
              <a:ext cx="624" cy="2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ts val="1125"/>
                </a:spcBef>
                <a:buClr>
                  <a:srgbClr val="660066"/>
                </a:buClr>
                <a:buSzPct val="100000"/>
              </a:pPr>
              <a:r>
                <a:rPr lang="en-GB" altLang="es-ES">
                  <a:solidFill>
                    <a:srgbClr val="660066"/>
                  </a:solidFill>
                  <a:latin typeface="Calibri" panose="020F0502020204030204" pitchFamily="34" charset="0"/>
                </a:rPr>
                <a:t>Venas</a:t>
              </a:r>
            </a:p>
          </p:txBody>
        </p:sp>
      </p:grpSp>
      <p:grpSp>
        <p:nvGrpSpPr>
          <p:cNvPr id="6" name="Group 18"/>
          <p:cNvGrpSpPr>
            <a:grpSpLocks/>
          </p:cNvGrpSpPr>
          <p:nvPr/>
        </p:nvGrpSpPr>
        <p:grpSpPr bwMode="auto">
          <a:xfrm>
            <a:off x="2197101" y="5334007"/>
            <a:ext cx="1447801" cy="376238"/>
            <a:chOff x="424" y="3360"/>
            <a:chExt cx="912" cy="237"/>
          </a:xfrm>
        </p:grpSpPr>
        <p:sp>
          <p:nvSpPr>
            <p:cNvPr id="3093" name="AutoShape 19"/>
            <p:cNvSpPr>
              <a:spLocks noChangeArrowheads="1"/>
            </p:cNvSpPr>
            <p:nvPr/>
          </p:nvSpPr>
          <p:spPr bwMode="auto">
            <a:xfrm>
              <a:off x="424" y="3360"/>
              <a:ext cx="912" cy="237"/>
            </a:xfrm>
            <a:prstGeom prst="roundRect">
              <a:avLst>
                <a:gd name="adj" fmla="val 421"/>
              </a:avLst>
            </a:prstGeom>
            <a:solidFill>
              <a:srgbClr val="FFF3FF"/>
            </a:solidFill>
            <a:ln w="9360">
              <a:solidFill>
                <a:srgbClr val="993366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s-ES" altLang="es-ES">
                <a:latin typeface="Calibri" panose="020F0502020204030204" pitchFamily="34" charset="0"/>
              </a:endParaRPr>
            </a:p>
          </p:txBody>
        </p:sp>
        <p:sp>
          <p:nvSpPr>
            <p:cNvPr id="3094" name="Text Box 20"/>
            <p:cNvSpPr txBox="1">
              <a:spLocks noChangeArrowheads="1"/>
            </p:cNvSpPr>
            <p:nvPr/>
          </p:nvSpPr>
          <p:spPr bwMode="auto">
            <a:xfrm>
              <a:off x="424" y="3360"/>
              <a:ext cx="912" cy="2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ts val="1125"/>
                </a:spcBef>
                <a:buClr>
                  <a:srgbClr val="660066"/>
                </a:buClr>
                <a:buSzPct val="100000"/>
              </a:pPr>
              <a:r>
                <a:rPr lang="en-GB" altLang="es-ES">
                  <a:solidFill>
                    <a:srgbClr val="660066"/>
                  </a:solidFill>
                  <a:latin typeface="Calibri" panose="020F0502020204030204" pitchFamily="34" charset="0"/>
                </a:rPr>
                <a:t>Válvulas</a:t>
              </a:r>
            </a:p>
          </p:txBody>
        </p:sp>
      </p:grpSp>
      <p:sp>
        <p:nvSpPr>
          <p:cNvPr id="4117" name="Text Box 21"/>
          <p:cNvSpPr txBox="1">
            <a:spLocks noChangeArrowheads="1"/>
          </p:cNvSpPr>
          <p:nvPr/>
        </p:nvSpPr>
        <p:spPr bwMode="auto">
          <a:xfrm>
            <a:off x="3733800" y="1981201"/>
            <a:ext cx="1828800" cy="86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ts val="1000"/>
              </a:spcBef>
              <a:buClr>
                <a:srgbClr val="660066"/>
              </a:buClr>
              <a:buSzPct val="100000"/>
            </a:pPr>
            <a:r>
              <a:rPr lang="en-GB" altLang="es-ES" sz="1600">
                <a:solidFill>
                  <a:srgbClr val="660066"/>
                </a:solidFill>
                <a:latin typeface="Calibri" panose="020F0502020204030204" pitchFamily="34" charset="0"/>
              </a:rPr>
              <a:t>Conducen la sangre desde el corazón hacia los órganos.</a:t>
            </a:r>
          </a:p>
        </p:txBody>
      </p:sp>
      <p:sp>
        <p:nvSpPr>
          <p:cNvPr id="4118" name="Text Box 22"/>
          <p:cNvSpPr txBox="1">
            <a:spLocks noChangeArrowheads="1"/>
          </p:cNvSpPr>
          <p:nvPr/>
        </p:nvSpPr>
        <p:spPr bwMode="auto">
          <a:xfrm>
            <a:off x="8001000" y="3276601"/>
            <a:ext cx="2438400" cy="1103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ts val="1000"/>
              </a:spcBef>
              <a:buClr>
                <a:srgbClr val="660066"/>
              </a:buClr>
              <a:buSzPct val="100000"/>
            </a:pPr>
            <a:r>
              <a:rPr lang="en-GB" altLang="es-ES" sz="1600">
                <a:solidFill>
                  <a:srgbClr val="660066"/>
                </a:solidFill>
                <a:latin typeface="Calibri" panose="020F0502020204030204" pitchFamily="34" charset="0"/>
              </a:rPr>
              <a:t>Según se van ramificando, su diámetro disminuye mucho, hasta que se convierten en capilares.</a:t>
            </a:r>
          </a:p>
        </p:txBody>
      </p:sp>
      <p:sp>
        <p:nvSpPr>
          <p:cNvPr id="4119" name="Freeform 23"/>
          <p:cNvSpPr>
            <a:spLocks/>
          </p:cNvSpPr>
          <p:nvPr/>
        </p:nvSpPr>
        <p:spPr bwMode="auto">
          <a:xfrm>
            <a:off x="7315200" y="3048000"/>
            <a:ext cx="1295400" cy="914400"/>
          </a:xfrm>
          <a:custGeom>
            <a:avLst/>
            <a:gdLst>
              <a:gd name="T0" fmla="*/ 2147483647 w 3599"/>
              <a:gd name="T1" fmla="*/ 0 h 2541"/>
              <a:gd name="T2" fmla="*/ 2147483647 w 3599"/>
              <a:gd name="T3" fmla="*/ 0 h 2541"/>
              <a:gd name="T4" fmla="*/ 0 w 3599"/>
              <a:gd name="T5" fmla="*/ 2147483647 h 2541"/>
              <a:gd name="T6" fmla="*/ 0 60000 65536"/>
              <a:gd name="T7" fmla="*/ 0 60000 65536"/>
              <a:gd name="T8" fmla="*/ 0 60000 65536"/>
              <a:gd name="T9" fmla="*/ 0 w 3599"/>
              <a:gd name="T10" fmla="*/ 0 h 2541"/>
              <a:gd name="T11" fmla="*/ 3599 w 3599"/>
              <a:gd name="T12" fmla="*/ 2541 h 2541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599" h="2541">
                <a:moveTo>
                  <a:pt x="3598" y="0"/>
                </a:moveTo>
                <a:lnTo>
                  <a:pt x="2580" y="0"/>
                </a:lnTo>
                <a:lnTo>
                  <a:pt x="0" y="2540"/>
                </a:lnTo>
              </a:path>
            </a:pathLst>
          </a:custGeom>
          <a:noFill/>
          <a:ln w="9360">
            <a:solidFill>
              <a:srgbClr val="660066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s-ES" altLang="es-ES">
              <a:latin typeface="Calibri" panose="020F0502020204030204" pitchFamily="34" charset="0"/>
            </a:endParaRPr>
          </a:p>
        </p:txBody>
      </p:sp>
      <p:grpSp>
        <p:nvGrpSpPr>
          <p:cNvPr id="7" name="Group 24"/>
          <p:cNvGrpSpPr>
            <a:grpSpLocks/>
          </p:cNvGrpSpPr>
          <p:nvPr/>
        </p:nvGrpSpPr>
        <p:grpSpPr bwMode="auto">
          <a:xfrm>
            <a:off x="8534404" y="2895604"/>
            <a:ext cx="1143001" cy="376238"/>
            <a:chOff x="4416" y="1824"/>
            <a:chExt cx="720" cy="237"/>
          </a:xfrm>
        </p:grpSpPr>
        <p:sp>
          <p:nvSpPr>
            <p:cNvPr id="3091" name="AutoShape 25"/>
            <p:cNvSpPr>
              <a:spLocks noChangeArrowheads="1"/>
            </p:cNvSpPr>
            <p:nvPr/>
          </p:nvSpPr>
          <p:spPr bwMode="auto">
            <a:xfrm>
              <a:off x="4416" y="1824"/>
              <a:ext cx="720" cy="237"/>
            </a:xfrm>
            <a:prstGeom prst="roundRect">
              <a:avLst>
                <a:gd name="adj" fmla="val 421"/>
              </a:avLst>
            </a:prstGeom>
            <a:solidFill>
              <a:srgbClr val="FFF3FF"/>
            </a:solidFill>
            <a:ln w="9360">
              <a:solidFill>
                <a:srgbClr val="993366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s-ES" altLang="es-ES">
                <a:latin typeface="Calibri" panose="020F0502020204030204" pitchFamily="34" charset="0"/>
              </a:endParaRPr>
            </a:p>
          </p:txBody>
        </p:sp>
        <p:sp>
          <p:nvSpPr>
            <p:cNvPr id="3092" name="Text Box 26"/>
            <p:cNvSpPr txBox="1">
              <a:spLocks noChangeArrowheads="1"/>
            </p:cNvSpPr>
            <p:nvPr/>
          </p:nvSpPr>
          <p:spPr bwMode="auto">
            <a:xfrm>
              <a:off x="4416" y="1824"/>
              <a:ext cx="720" cy="2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ts val="1125"/>
                </a:spcBef>
                <a:buClr>
                  <a:srgbClr val="660066"/>
                </a:buClr>
                <a:buSzPct val="100000"/>
              </a:pPr>
              <a:r>
                <a:rPr lang="en-GB" altLang="es-ES">
                  <a:solidFill>
                    <a:srgbClr val="660066"/>
                  </a:solidFill>
                  <a:latin typeface="Calibri" panose="020F0502020204030204" pitchFamily="34" charset="0"/>
                </a:rPr>
                <a:t>Arteriolas</a:t>
              </a:r>
            </a:p>
          </p:txBody>
        </p:sp>
      </p:grpSp>
      <p:sp>
        <p:nvSpPr>
          <p:cNvPr id="4123" name="Text Box 27"/>
          <p:cNvSpPr txBox="1">
            <a:spLocks noChangeArrowheads="1"/>
          </p:cNvSpPr>
          <p:nvPr/>
        </p:nvSpPr>
        <p:spPr bwMode="auto">
          <a:xfrm>
            <a:off x="7696200" y="1752601"/>
            <a:ext cx="1828800" cy="86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ts val="1000"/>
              </a:spcBef>
              <a:buClr>
                <a:srgbClr val="660066"/>
              </a:buClr>
              <a:buSzPct val="100000"/>
            </a:pPr>
            <a:r>
              <a:rPr lang="en-GB" altLang="es-ES" sz="1600">
                <a:solidFill>
                  <a:srgbClr val="660066"/>
                </a:solidFill>
                <a:latin typeface="Calibri" panose="020F0502020204030204" pitchFamily="34" charset="0"/>
              </a:rPr>
              <a:t>Llevan la sangre desde los órganos hacia el corazón.</a:t>
            </a:r>
          </a:p>
        </p:txBody>
      </p:sp>
      <p:sp>
        <p:nvSpPr>
          <p:cNvPr id="4124" name="Text Box 28"/>
          <p:cNvSpPr txBox="1">
            <a:spLocks noChangeArrowheads="1"/>
          </p:cNvSpPr>
          <p:nvPr/>
        </p:nvSpPr>
        <p:spPr bwMode="auto">
          <a:xfrm>
            <a:off x="1752600" y="5715001"/>
            <a:ext cx="2133600" cy="1079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ts val="1000"/>
              </a:spcBef>
              <a:buClr>
                <a:srgbClr val="660066"/>
              </a:buClr>
              <a:buSzPct val="100000"/>
            </a:pPr>
            <a:r>
              <a:rPr lang="en-GB" altLang="es-ES" sz="1600">
                <a:solidFill>
                  <a:srgbClr val="660066"/>
                </a:solidFill>
                <a:latin typeface="Calibri" panose="020F0502020204030204" pitchFamily="34" charset="0"/>
              </a:rPr>
              <a:t>Impiden el retroceso de la sangre en su camino hacia el corazón.</a:t>
            </a:r>
          </a:p>
        </p:txBody>
      </p:sp>
      <p:sp>
        <p:nvSpPr>
          <p:cNvPr id="4125" name="Text Box 29"/>
          <p:cNvSpPr txBox="1">
            <a:spLocks noChangeArrowheads="1"/>
          </p:cNvSpPr>
          <p:nvPr/>
        </p:nvSpPr>
        <p:spPr bwMode="auto">
          <a:xfrm>
            <a:off x="8001000" y="5486401"/>
            <a:ext cx="2438400" cy="86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ts val="1000"/>
              </a:spcBef>
              <a:buClr>
                <a:srgbClr val="660066"/>
              </a:buClr>
              <a:buSzPct val="100000"/>
            </a:pPr>
            <a:r>
              <a:rPr lang="en-GB" altLang="es-ES" sz="1600">
                <a:solidFill>
                  <a:srgbClr val="660066"/>
                </a:solidFill>
                <a:latin typeface="Calibri" panose="020F0502020204030204" pitchFamily="34" charset="0"/>
              </a:rPr>
              <a:t>Vasos de paredes muy finas que comunican las arterias con las venas.</a:t>
            </a:r>
          </a:p>
        </p:txBody>
      </p:sp>
    </p:spTree>
    <p:extLst>
      <p:ext uri="{BB962C8B-B14F-4D97-AF65-F5344CB8AC3E}">
        <p14:creationId xmlns:p14="http://schemas.microsoft.com/office/powerpoint/2010/main" val="282534242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4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4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4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4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4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</p:stCondLst>
                      <p:childTnLst>
                        <p:par>
                          <p:cTn id="6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4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4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 animBg="1"/>
      <p:bldP spid="4117" grpId="0" autoUpdateAnimBg="0"/>
      <p:bldP spid="4118" grpId="0" autoUpdateAnimBg="0"/>
      <p:bldP spid="4119" grpId="0" animBg="1"/>
      <p:bldP spid="4123" grpId="0" autoUpdateAnimBg="0"/>
      <p:bldP spid="4124" grpId="0" autoUpdateAnimBg="0"/>
      <p:bldP spid="4125" grpId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9" descr="42-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6146" y="385330"/>
            <a:ext cx="7827817" cy="642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Marcador de texto 5"/>
          <p:cNvSpPr>
            <a:spLocks noGrp="1"/>
          </p:cNvSpPr>
          <p:nvPr>
            <p:ph type="body" sz="half" idx="2"/>
          </p:nvPr>
        </p:nvSpPr>
        <p:spPr>
          <a:xfrm>
            <a:off x="887414" y="526473"/>
            <a:ext cx="2908732" cy="5508770"/>
          </a:xfrm>
        </p:spPr>
        <p:txBody>
          <a:bodyPr>
            <a:normAutofit/>
          </a:bodyPr>
          <a:lstStyle/>
          <a:p>
            <a:r>
              <a:rPr lang="es-ES" sz="3600" dirty="0"/>
              <a:t>VASOS SANGUÍNEOS</a:t>
            </a:r>
          </a:p>
        </p:txBody>
      </p:sp>
    </p:spTree>
    <p:extLst>
      <p:ext uri="{BB962C8B-B14F-4D97-AF65-F5344CB8AC3E}">
        <p14:creationId xmlns:p14="http://schemas.microsoft.com/office/powerpoint/2010/main" val="16190965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56855" y="503670"/>
            <a:ext cx="10515600" cy="794205"/>
          </a:xfrm>
        </p:spPr>
        <p:txBody>
          <a:bodyPr/>
          <a:lstStyle/>
          <a:p>
            <a:r>
              <a:rPr lang="es-ES" dirty="0"/>
              <a:t>                   ARTERIAS Y VENAS</a:t>
            </a:r>
          </a:p>
        </p:txBody>
      </p:sp>
      <p:pic>
        <p:nvPicPr>
          <p:cNvPr id="15362" name="Picture 2" descr="Imagen relacionad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9241" y="1159330"/>
            <a:ext cx="7614535" cy="5678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73383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4401457" cy="536575"/>
          </a:xfrm>
        </p:spPr>
        <p:txBody>
          <a:bodyPr>
            <a:normAutofit fontScale="90000"/>
          </a:bodyPr>
          <a:lstStyle/>
          <a:p>
            <a:r>
              <a:rPr lang="es-ES" dirty="0"/>
              <a:t>  </a:t>
            </a:r>
            <a:r>
              <a:rPr lang="es-ES" sz="3200" dirty="0"/>
              <a:t>ARTERIAS DEL CUERPO</a:t>
            </a:r>
            <a:endParaRPr lang="es-ES" dirty="0"/>
          </a:p>
        </p:txBody>
      </p:sp>
      <p:pic>
        <p:nvPicPr>
          <p:cNvPr id="9218" name="Picture 2" descr="Resultado de imagen de VEN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5370" y="93853"/>
            <a:ext cx="4591793" cy="6764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33349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Resultado de imagen de intercambio de sustancias en tejido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6899" y="1027906"/>
            <a:ext cx="7903249" cy="5927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95639"/>
          </a:xfrm>
        </p:spPr>
        <p:txBody>
          <a:bodyPr>
            <a:normAutofit fontScale="90000"/>
          </a:bodyPr>
          <a:lstStyle/>
          <a:p>
            <a:r>
              <a:rPr lang="es-ES" dirty="0"/>
              <a:t>INTERCAMBIO DE SUSTANCIAS EN LOS CAPILARES</a:t>
            </a:r>
          </a:p>
        </p:txBody>
      </p:sp>
    </p:spTree>
    <p:extLst>
      <p:ext uri="{BB962C8B-B14F-4D97-AF65-F5344CB8AC3E}">
        <p14:creationId xmlns:p14="http://schemas.microsoft.com/office/powerpoint/2010/main" val="39658331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5257800" cy="1325563"/>
          </a:xfrm>
        </p:spPr>
        <p:txBody>
          <a:bodyPr/>
          <a:lstStyle/>
          <a:p>
            <a:r>
              <a:rPr lang="es-ES" dirty="0"/>
              <a:t>VENAS DEL CUERPO</a:t>
            </a:r>
          </a:p>
        </p:txBody>
      </p:sp>
      <p:pic>
        <p:nvPicPr>
          <p:cNvPr id="16386" name="Picture 2" descr="Imagen relacionad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2118" y="0"/>
            <a:ext cx="45132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4389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                     LATIDO CARDIACO</a:t>
            </a:r>
          </a:p>
        </p:txBody>
      </p:sp>
      <p:pic>
        <p:nvPicPr>
          <p:cNvPr id="17410" name="Picture 2" descr="Resultado de imagen de LATIDO CARDIAC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09" y="1801091"/>
            <a:ext cx="12156874" cy="4932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61110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57093"/>
          </a:xfrm>
        </p:spPr>
        <p:txBody>
          <a:bodyPr/>
          <a:lstStyle/>
          <a:p>
            <a:r>
              <a:rPr lang="es-ES" dirty="0"/>
              <a:t>               SONIDOS CARDIACOS</a:t>
            </a:r>
          </a:p>
        </p:txBody>
      </p:sp>
      <p:pic>
        <p:nvPicPr>
          <p:cNvPr id="18434" name="Picture 2" descr="Resultado de imagen de LATIDO CARDIAC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4366" y="1233055"/>
            <a:ext cx="6892637" cy="5514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30678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1" y="365124"/>
            <a:ext cx="4459514" cy="3140075"/>
          </a:xfrm>
        </p:spPr>
        <p:txBody>
          <a:bodyPr>
            <a:noAutofit/>
          </a:bodyPr>
          <a:lstStyle/>
          <a:p>
            <a:r>
              <a:rPr lang="es-ES" sz="7200" dirty="0"/>
              <a:t>SISTEMA DE</a:t>
            </a:r>
            <a:r>
              <a:rPr lang="es-ES" sz="6000" dirty="0"/>
              <a:t> </a:t>
            </a:r>
            <a:r>
              <a:rPr lang="es-ES" sz="7200" dirty="0"/>
              <a:t>PURKINJE</a:t>
            </a:r>
          </a:p>
        </p:txBody>
      </p:sp>
      <p:pic>
        <p:nvPicPr>
          <p:cNvPr id="19458" name="Picture 2" descr="Resultado de imagen de sistema de purkinj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7371" y="166915"/>
            <a:ext cx="6691085" cy="6691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10371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4094017" cy="1325563"/>
          </a:xfrm>
        </p:spPr>
        <p:txBody>
          <a:bodyPr>
            <a:noAutofit/>
          </a:bodyPr>
          <a:lstStyle/>
          <a:p>
            <a:r>
              <a:rPr lang="es-ES" sz="3600" dirty="0"/>
              <a:t>CIRCUITOS</a:t>
            </a:r>
            <a:r>
              <a:rPr lang="es-ES" sz="4000" dirty="0"/>
              <a:t> CIRCULATORIOS</a:t>
            </a:r>
          </a:p>
        </p:txBody>
      </p:sp>
      <p:pic>
        <p:nvPicPr>
          <p:cNvPr id="21506" name="Picture 2" descr="Resultado de imagen de CIRCUITOS CIRCULATORIOS GENERAL Y PULMONA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6792" y="-740229"/>
            <a:ext cx="7190957" cy="81715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69849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99654" y="226580"/>
            <a:ext cx="10515600" cy="1012969"/>
          </a:xfrm>
        </p:spPr>
        <p:txBody>
          <a:bodyPr/>
          <a:lstStyle/>
          <a:p>
            <a:r>
              <a:rPr lang="es-ES" dirty="0"/>
              <a:t>                 CÉLULAS SANGUÍNEAS</a:t>
            </a:r>
          </a:p>
        </p:txBody>
      </p:sp>
      <p:pic>
        <p:nvPicPr>
          <p:cNvPr id="22530" name="Picture 2" descr="Resultado de imagen de células sanguíneas microscopi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0363" y="1239549"/>
            <a:ext cx="7491268" cy="5618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65954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42761"/>
          </a:xfrm>
        </p:spPr>
        <p:txBody>
          <a:bodyPr/>
          <a:lstStyle/>
          <a:p>
            <a:r>
              <a:rPr lang="es-ES" dirty="0"/>
              <a:t>          TIPOS DE CÉLULAS SANGUÍNEAS</a:t>
            </a:r>
          </a:p>
        </p:txBody>
      </p:sp>
      <p:pic>
        <p:nvPicPr>
          <p:cNvPr id="25602" name="Picture 2" descr="Resultado de imagen de células sanguíneas microscopi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4857" y="1175657"/>
            <a:ext cx="7568549" cy="5682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uadroTexto 3"/>
          <p:cNvSpPr txBox="1"/>
          <p:nvPr/>
        </p:nvSpPr>
        <p:spPr>
          <a:xfrm>
            <a:off x="8990418" y="2235200"/>
            <a:ext cx="10244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Basófilo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6676571" y="4223657"/>
            <a:ext cx="10740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Linfocito</a:t>
            </a:r>
          </a:p>
        </p:txBody>
      </p:sp>
    </p:spTree>
    <p:extLst>
      <p:ext uri="{BB962C8B-B14F-4D97-AF65-F5344CB8AC3E}">
        <p14:creationId xmlns:p14="http://schemas.microsoft.com/office/powerpoint/2010/main" val="40936552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64911"/>
          </a:xfrm>
        </p:spPr>
        <p:txBody>
          <a:bodyPr/>
          <a:lstStyle/>
          <a:p>
            <a:r>
              <a:rPr lang="es-ES" dirty="0"/>
              <a:t>              ERITROCITOS Y LINFOCITO</a:t>
            </a:r>
          </a:p>
        </p:txBody>
      </p:sp>
      <p:pic>
        <p:nvPicPr>
          <p:cNvPr id="23554" name="Picture 2" descr="Resultado de imagen de células sanguíneas microscopi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1100" y="1330036"/>
            <a:ext cx="8040675" cy="5527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033831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54182" y="263236"/>
            <a:ext cx="10557163" cy="1052946"/>
          </a:xfrm>
        </p:spPr>
        <p:txBody>
          <a:bodyPr/>
          <a:lstStyle/>
          <a:p>
            <a:r>
              <a:rPr lang="es-ES" dirty="0"/>
              <a:t>                 TIPOS DE LEUCOCITOS</a:t>
            </a:r>
          </a:p>
        </p:txBody>
      </p:sp>
      <p:pic>
        <p:nvPicPr>
          <p:cNvPr id="24578" name="Picture 2" descr="Resultado de imagen de células sanguíneas microscopi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0122" y="1413164"/>
            <a:ext cx="8902133" cy="5311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45735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3153229" cy="1325563"/>
          </a:xfrm>
        </p:spPr>
        <p:txBody>
          <a:bodyPr/>
          <a:lstStyle/>
          <a:p>
            <a:r>
              <a:rPr lang="es-ES" dirty="0"/>
              <a:t>PLAQUETAS</a:t>
            </a:r>
          </a:p>
        </p:txBody>
      </p:sp>
      <p:pic>
        <p:nvPicPr>
          <p:cNvPr id="14338" name="Picture 2" descr="Resultado de imagen de plaquetas o trombocito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9143" y="262845"/>
            <a:ext cx="7373257" cy="6474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286686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746171" y="365126"/>
            <a:ext cx="2844800" cy="1013732"/>
          </a:xfrm>
        </p:spPr>
        <p:txBody>
          <a:bodyPr/>
          <a:lstStyle/>
          <a:p>
            <a:r>
              <a:rPr lang="es-ES" dirty="0"/>
              <a:t>FIBRINA</a:t>
            </a:r>
          </a:p>
        </p:txBody>
      </p:sp>
      <p:pic>
        <p:nvPicPr>
          <p:cNvPr id="15362" name="Picture 2" descr="Resultado de imagen de fibrin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4857" y="1378858"/>
            <a:ext cx="6998371" cy="5318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675040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54075"/>
          </a:xfrm>
        </p:spPr>
        <p:txBody>
          <a:bodyPr/>
          <a:lstStyle/>
          <a:p>
            <a:r>
              <a:rPr lang="es-ES" dirty="0"/>
              <a:t>              GRUPOS SANGUÍNEOS AB0</a:t>
            </a:r>
          </a:p>
        </p:txBody>
      </p:sp>
      <p:pic>
        <p:nvPicPr>
          <p:cNvPr id="16386" name="Picture 2" descr="Resultado de imagen de grupo sanguine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714" y="1219200"/>
            <a:ext cx="10966734" cy="574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734894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99217"/>
          </a:xfrm>
        </p:spPr>
        <p:txBody>
          <a:bodyPr/>
          <a:lstStyle/>
          <a:p>
            <a:r>
              <a:rPr lang="es-ES" dirty="0"/>
              <a:t>                GRUPO SANGUÍNEO Rh</a:t>
            </a:r>
          </a:p>
        </p:txBody>
      </p:sp>
      <p:pic>
        <p:nvPicPr>
          <p:cNvPr id="17410" name="Picture 2" descr="Resultado de imagen de grupo sanguineo r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9331" y="1562552"/>
            <a:ext cx="8511268" cy="5295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698108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2456543" cy="1325563"/>
          </a:xfrm>
        </p:spPr>
        <p:txBody>
          <a:bodyPr/>
          <a:lstStyle/>
          <a:p>
            <a:r>
              <a:rPr lang="es-ES" dirty="0"/>
              <a:t>   LINFA</a:t>
            </a:r>
          </a:p>
        </p:txBody>
      </p:sp>
      <p:pic>
        <p:nvPicPr>
          <p:cNvPr id="5" name="Picture 2" descr="Resultado de imagen de LINF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1979" y="0"/>
            <a:ext cx="7625626" cy="68110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563708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25046"/>
          </a:xfrm>
        </p:spPr>
        <p:txBody>
          <a:bodyPr/>
          <a:lstStyle/>
          <a:p>
            <a:r>
              <a:rPr lang="es-ES" dirty="0"/>
              <a:t>                  CAPILARES LINFÁTICOS</a:t>
            </a:r>
          </a:p>
        </p:txBody>
      </p:sp>
      <p:pic>
        <p:nvPicPr>
          <p:cNvPr id="18434" name="Picture 2" descr="Resultado de imagen de capilares linfatico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6400" y="1190172"/>
            <a:ext cx="5607039" cy="5532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21285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Resultado de imagen de VASOS LINFÁTICO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2056" y="87085"/>
            <a:ext cx="9027887" cy="6770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004016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3690257" cy="1325563"/>
          </a:xfrm>
        </p:spPr>
        <p:txBody>
          <a:bodyPr/>
          <a:lstStyle/>
          <a:p>
            <a:r>
              <a:rPr lang="es-ES" dirty="0"/>
              <a:t>VASOS LINFÁTICOS</a:t>
            </a:r>
          </a:p>
        </p:txBody>
      </p:sp>
      <p:pic>
        <p:nvPicPr>
          <p:cNvPr id="23554" name="Picture 2" descr="Resultado de imagen de sistema linfático dibuj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0215" y="79104"/>
            <a:ext cx="6414813" cy="6778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108359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1514" y="674687"/>
            <a:ext cx="10515600" cy="936400"/>
          </a:xfrm>
        </p:spPr>
        <p:txBody>
          <a:bodyPr/>
          <a:lstStyle/>
          <a:p>
            <a:r>
              <a:rPr lang="es-ES" dirty="0"/>
              <a:t>                   GANGLIOS LINFÁTICOS</a:t>
            </a:r>
          </a:p>
        </p:txBody>
      </p:sp>
      <p:pic>
        <p:nvPicPr>
          <p:cNvPr id="16386" name="Picture 2" descr="Resultado de imagen de gánglios linfático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0681" y="1871632"/>
            <a:ext cx="6563433" cy="4710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511301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68589"/>
          </a:xfrm>
        </p:spPr>
        <p:txBody>
          <a:bodyPr/>
          <a:lstStyle/>
          <a:p>
            <a:r>
              <a:rPr lang="es-ES" dirty="0"/>
              <a:t>                      MÉDULA ROJA ÓSEA</a:t>
            </a:r>
          </a:p>
        </p:txBody>
      </p:sp>
      <p:pic>
        <p:nvPicPr>
          <p:cNvPr id="17410" name="Picture 2" descr="Resultado de imagen de medula osea roja localizac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3569" y="1423535"/>
            <a:ext cx="7054735" cy="5296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456164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115332"/>
          </a:xfrm>
        </p:spPr>
        <p:txBody>
          <a:bodyPr/>
          <a:lstStyle/>
          <a:p>
            <a:r>
              <a:rPr lang="es-ES" dirty="0"/>
              <a:t>                                  TIMO</a:t>
            </a:r>
          </a:p>
        </p:txBody>
      </p:sp>
      <p:pic>
        <p:nvPicPr>
          <p:cNvPr id="19458" name="Picture 2" descr="Resultado de imagen de tim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922" y="1690687"/>
            <a:ext cx="11149104" cy="4855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700739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86970" y="365126"/>
            <a:ext cx="10366829" cy="1013732"/>
          </a:xfrm>
        </p:spPr>
        <p:txBody>
          <a:bodyPr/>
          <a:lstStyle/>
          <a:p>
            <a:r>
              <a:rPr lang="es-ES" dirty="0"/>
              <a:t>                LOCALIZACIÓN DEL BAZO</a:t>
            </a:r>
          </a:p>
        </p:txBody>
      </p:sp>
      <p:pic>
        <p:nvPicPr>
          <p:cNvPr id="20482" name="Picture 2" descr="Resultado de imagen de bazo pancre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8900" y="1657350"/>
            <a:ext cx="6934200" cy="5200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762414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69068"/>
          </a:xfrm>
        </p:spPr>
        <p:txBody>
          <a:bodyPr/>
          <a:lstStyle/>
          <a:p>
            <a:r>
              <a:rPr lang="es-ES" dirty="0"/>
              <a:t>                           BAZO</a:t>
            </a:r>
          </a:p>
        </p:txBody>
      </p:sp>
      <p:pic>
        <p:nvPicPr>
          <p:cNvPr id="21506" name="Picture 2" descr="Resultado de imagen de baz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4984" y="1434193"/>
            <a:ext cx="5752523" cy="54238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377634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22530" name="Picture 2" descr="Resultado de imagen de amígdalas TIPO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7543" y="0"/>
            <a:ext cx="8969015" cy="68201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155929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                   ARTERIOSCLEROSIS</a:t>
            </a:r>
          </a:p>
        </p:txBody>
      </p:sp>
      <p:pic>
        <p:nvPicPr>
          <p:cNvPr id="23554" name="Picture 2" descr="Resultado de imagen de ARTERIOSCLEROSIS ATEROSCLEROSI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5543" y="1690688"/>
            <a:ext cx="6502399" cy="5071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285442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24578" name="Picture 2" descr="Resultado de imagen de INFART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292" y="166914"/>
            <a:ext cx="11709401" cy="6691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346620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25602" name="Picture 2" descr="Resultado de imagen de ANEURISM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171" y="97972"/>
            <a:ext cx="11643683" cy="6549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536788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15331"/>
          </a:xfrm>
        </p:spPr>
        <p:txBody>
          <a:bodyPr/>
          <a:lstStyle/>
          <a:p>
            <a:r>
              <a:rPr lang="es-ES" dirty="0"/>
              <a:t>                           VARICES</a:t>
            </a:r>
          </a:p>
        </p:txBody>
      </p:sp>
      <p:pic>
        <p:nvPicPr>
          <p:cNvPr id="26626" name="Picture 2" descr="Resultado de imagen de VARIC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7235" y="1480456"/>
            <a:ext cx="8026184" cy="53775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781183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                         ENDOCARDITIS</a:t>
            </a:r>
          </a:p>
        </p:txBody>
      </p:sp>
      <p:pic>
        <p:nvPicPr>
          <p:cNvPr id="27650" name="Picture 2" descr="Resultado de imagen de ENDOCARDITI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7824" y="1779970"/>
            <a:ext cx="7530976" cy="5078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230879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3066143" cy="1325563"/>
          </a:xfrm>
        </p:spPr>
        <p:txBody>
          <a:bodyPr/>
          <a:lstStyle/>
          <a:p>
            <a:r>
              <a:rPr lang="es-ES" dirty="0"/>
              <a:t>LEUCEMIA</a:t>
            </a:r>
          </a:p>
        </p:txBody>
      </p:sp>
      <p:pic>
        <p:nvPicPr>
          <p:cNvPr id="15362" name="Picture 2" descr="Resultado de imagen de leucemia celul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5715" y="174899"/>
            <a:ext cx="5689600" cy="64791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915304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318</TotalTime>
  <Words>197</Words>
  <Application>Microsoft Office PowerPoint</Application>
  <PresentationFormat>Panorámica</PresentationFormat>
  <Paragraphs>60</Paragraphs>
  <Slides>41</Slides>
  <Notes>2</Notes>
  <HiddenSlides>0</HiddenSlides>
  <MMClips>0</MMClips>
  <ScaleCrop>false</ScaleCrop>
  <HeadingPairs>
    <vt:vector size="8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0</vt:i4>
      </vt:variant>
      <vt:variant>
        <vt:lpstr>Títulos de diapositiva</vt:lpstr>
      </vt:variant>
      <vt:variant>
        <vt:i4>41</vt:i4>
      </vt:variant>
    </vt:vector>
  </HeadingPairs>
  <TitlesOfParts>
    <vt:vector size="46" baseType="lpstr">
      <vt:lpstr>Arial</vt:lpstr>
      <vt:lpstr>Calibri</vt:lpstr>
      <vt:lpstr>Calibri Light</vt:lpstr>
      <vt:lpstr>SMMedium</vt:lpstr>
      <vt:lpstr>Tema de Office</vt:lpstr>
      <vt:lpstr>     APARATO CIRCULATORIO</vt:lpstr>
      <vt:lpstr>            LOCALIZACIÓN DEL CORAZÓN</vt:lpstr>
      <vt:lpstr>     CORAZON (VISTA EXTERNA)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                   ARTERIAS Y VENAS</vt:lpstr>
      <vt:lpstr>  ARTERIAS DEL CUERPO</vt:lpstr>
      <vt:lpstr>INTERCAMBIO DE SUSTANCIAS EN LOS CAPILARES</vt:lpstr>
      <vt:lpstr>VENAS DEL CUERPO</vt:lpstr>
      <vt:lpstr>                     LATIDO CARDIACO</vt:lpstr>
      <vt:lpstr>               SONIDOS CARDIACOS</vt:lpstr>
      <vt:lpstr>SISTEMA DE PURKINJE</vt:lpstr>
      <vt:lpstr>CIRCUITOS CIRCULATORIOS</vt:lpstr>
      <vt:lpstr>                 CÉLULAS SANGUÍNEAS</vt:lpstr>
      <vt:lpstr>          TIPOS DE CÉLULAS SANGUÍNEAS</vt:lpstr>
      <vt:lpstr>              ERITROCITOS Y LINFOCITO</vt:lpstr>
      <vt:lpstr>                 TIPOS DE LEUCOCITOS</vt:lpstr>
      <vt:lpstr>PLAQUETAS</vt:lpstr>
      <vt:lpstr>FIBRINA</vt:lpstr>
      <vt:lpstr>              GRUPOS SANGUÍNEOS AB0</vt:lpstr>
      <vt:lpstr>                GRUPO SANGUÍNEO Rh</vt:lpstr>
      <vt:lpstr>   LINFA</vt:lpstr>
      <vt:lpstr>                  CAPILARES LINFÁTICOS</vt:lpstr>
      <vt:lpstr>Presentación de PowerPoint</vt:lpstr>
      <vt:lpstr>VASOS LINFÁTICOS</vt:lpstr>
      <vt:lpstr>                   GANGLIOS LINFÁTICOS</vt:lpstr>
      <vt:lpstr>                      MÉDULA ROJA ÓSEA</vt:lpstr>
      <vt:lpstr>                                  TIMO</vt:lpstr>
      <vt:lpstr>                LOCALIZACIÓN DEL BAZO</vt:lpstr>
      <vt:lpstr>                           BAZO</vt:lpstr>
      <vt:lpstr>Presentación de PowerPoint</vt:lpstr>
      <vt:lpstr>                   ARTERIOSCLEROSIS</vt:lpstr>
      <vt:lpstr>Presentación de PowerPoint</vt:lpstr>
      <vt:lpstr>Presentación de PowerPoint</vt:lpstr>
      <vt:lpstr>                           VARICES</vt:lpstr>
      <vt:lpstr>                         ENDOCARDITIS</vt:lpstr>
      <vt:lpstr>LEUCEMIA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César Hernández</dc:creator>
  <cp:lastModifiedBy>César Hernández</cp:lastModifiedBy>
  <cp:revision>29</cp:revision>
  <dcterms:created xsi:type="dcterms:W3CDTF">2017-01-27T21:23:48Z</dcterms:created>
  <dcterms:modified xsi:type="dcterms:W3CDTF">2017-02-20T22:10:53Z</dcterms:modified>
</cp:coreProperties>
</file>