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8" r:id="rId12"/>
    <p:sldId id="269" r:id="rId13"/>
    <p:sldId id="270" r:id="rId14"/>
    <p:sldId id="267" r:id="rId15"/>
    <p:sldId id="271" r:id="rId16"/>
    <p:sldId id="273" r:id="rId17"/>
    <p:sldId id="275" r:id="rId18"/>
    <p:sldId id="276" r:id="rId19"/>
    <p:sldId id="277" r:id="rId20"/>
    <p:sldId id="274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E5949-11B4-497F-AEE6-A53B050980A2}" type="datetimeFigureOut">
              <a:rPr lang="es-ES" smtClean="0"/>
              <a:t>29/05/2017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67C0-1AF7-4EEF-A68E-3CF5B12E6B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4720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E5949-11B4-497F-AEE6-A53B050980A2}" type="datetimeFigureOut">
              <a:rPr lang="es-ES" smtClean="0"/>
              <a:t>29/05/2017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67C0-1AF7-4EEF-A68E-3CF5B12E6B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6683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E5949-11B4-497F-AEE6-A53B050980A2}" type="datetimeFigureOut">
              <a:rPr lang="es-ES" smtClean="0"/>
              <a:t>29/05/2017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67C0-1AF7-4EEF-A68E-3CF5B12E6B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3433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E5949-11B4-497F-AEE6-A53B050980A2}" type="datetimeFigureOut">
              <a:rPr lang="es-ES" smtClean="0"/>
              <a:t>29/05/2017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67C0-1AF7-4EEF-A68E-3CF5B12E6B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653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E5949-11B4-497F-AEE6-A53B050980A2}" type="datetimeFigureOut">
              <a:rPr lang="es-ES" smtClean="0"/>
              <a:t>29/05/2017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67C0-1AF7-4EEF-A68E-3CF5B12E6B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2712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E5949-11B4-497F-AEE6-A53B050980A2}" type="datetimeFigureOut">
              <a:rPr lang="es-ES" smtClean="0"/>
              <a:t>29/05/2017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67C0-1AF7-4EEF-A68E-3CF5B12E6B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9283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E5949-11B4-497F-AEE6-A53B050980A2}" type="datetimeFigureOut">
              <a:rPr lang="es-ES" smtClean="0"/>
              <a:t>29/05/2017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67C0-1AF7-4EEF-A68E-3CF5B12E6B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7507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E5949-11B4-497F-AEE6-A53B050980A2}" type="datetimeFigureOut">
              <a:rPr lang="es-ES" smtClean="0"/>
              <a:t>29/05/2017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67C0-1AF7-4EEF-A68E-3CF5B12E6B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0523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E5949-11B4-497F-AEE6-A53B050980A2}" type="datetimeFigureOut">
              <a:rPr lang="es-ES" smtClean="0"/>
              <a:t>29/05/2017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67C0-1AF7-4EEF-A68E-3CF5B12E6B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9699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E5949-11B4-497F-AEE6-A53B050980A2}" type="datetimeFigureOut">
              <a:rPr lang="es-ES" smtClean="0"/>
              <a:t>29/05/2017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67C0-1AF7-4EEF-A68E-3CF5B12E6B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1061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E5949-11B4-497F-AEE6-A53B050980A2}" type="datetimeFigureOut">
              <a:rPr lang="es-ES" smtClean="0"/>
              <a:t>29/05/2017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67C0-1AF7-4EEF-A68E-3CF5B12E6B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482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E5949-11B4-497F-AEE6-A53B050980A2}" type="datetimeFigureOut">
              <a:rPr lang="es-ES" smtClean="0"/>
              <a:t>29/05/2017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F67C0-1AF7-4EEF-A68E-3CF5B12E6B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4366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gif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2890664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FORMACIÓN DE PIEDRAS CABALLERAS</a:t>
            </a:r>
            <a:endParaRPr lang="es-ES" dirty="0"/>
          </a:p>
        </p:txBody>
      </p:sp>
      <p:pic>
        <p:nvPicPr>
          <p:cNvPr id="1026" name="Picture 2" descr="D:\César\a a Teoría\GEOLOGÍA 2ºBach\Geomorfología continuación\1.- Formación de piedras caballer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16632"/>
            <a:ext cx="4972050" cy="637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7302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PIEDRAS CABALLERAS</a:t>
            </a:r>
            <a:endParaRPr lang="es-ES" dirty="0"/>
          </a:p>
        </p:txBody>
      </p:sp>
      <p:pic>
        <p:nvPicPr>
          <p:cNvPr id="2050" name="Picture 2" descr="D:\César\a a Teoría\GEOLOGÍA 2ºBach\Geomorfología continuación\1.1.- Piedras caballeras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8614742" cy="534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150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PIEDRA CABALLERA</a:t>
            </a:r>
            <a:endParaRPr lang="es-ES" dirty="0"/>
          </a:p>
        </p:txBody>
      </p:sp>
      <p:pic>
        <p:nvPicPr>
          <p:cNvPr id="3074" name="Picture 2" descr="D:\César\a a Teoría\GEOLOGÍA 2ºBach\Geomorfología continuación\2.- Piedras caballeras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7699201" cy="5770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304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TAMAÑO DE PIEDRAS CABALLERAS</a:t>
            </a:r>
            <a:endParaRPr lang="es-ES" dirty="0"/>
          </a:p>
        </p:txBody>
      </p:sp>
      <p:pic>
        <p:nvPicPr>
          <p:cNvPr id="4098" name="Picture 2" descr="D:\César\a a Teoría\GEOLOGÍA 2ºBach\Geomorfología continuación\3.- Piedras caballeras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08452"/>
            <a:ext cx="7411169" cy="555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486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BERROCALES</a:t>
            </a:r>
            <a:endParaRPr lang="es-ES" dirty="0"/>
          </a:p>
        </p:txBody>
      </p:sp>
      <p:pic>
        <p:nvPicPr>
          <p:cNvPr id="5122" name="Picture 2" descr="D:\César\a a Teoría\GEOLOGÍA 2ºBach\Geomorfología continuación\4.- Berrocales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7056784" cy="5482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00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BERROCAL</a:t>
            </a:r>
            <a:endParaRPr lang="es-ES" dirty="0"/>
          </a:p>
        </p:txBody>
      </p:sp>
      <p:pic>
        <p:nvPicPr>
          <p:cNvPr id="6146" name="Picture 2" descr="D:\César\a a Teoría\GEOLOGÍA 2ºBach\Geomorfología continuación\6.- Berrocales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27255"/>
            <a:ext cx="7217815" cy="501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290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LAPIAZ (surcos paralelos)</a:t>
            </a:r>
            <a:endParaRPr lang="es-ES" dirty="0"/>
          </a:p>
        </p:txBody>
      </p:sp>
      <p:pic>
        <p:nvPicPr>
          <p:cNvPr id="7170" name="Picture 2" descr="D:\César\a a Teoría\GEOLOGÍA 2ºBach\Geomorfología continuación\7.- Lapiaz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06" y="1412776"/>
            <a:ext cx="7932563" cy="537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829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14968" y="332656"/>
            <a:ext cx="3148920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LAPIAZ</a:t>
            </a:r>
            <a:endParaRPr lang="es-ES" dirty="0"/>
          </a:p>
        </p:txBody>
      </p:sp>
      <p:pic>
        <p:nvPicPr>
          <p:cNvPr id="8194" name="Picture 2" descr="D:\César\a a Teoría\GEOLOGÍA 2ºBach\Geomorfología continuación\8.- Lapiaz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88640"/>
            <a:ext cx="4907657" cy="654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662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s-ES" dirty="0" smtClean="0"/>
              <a:t>LAPIAZ (de crestas agudas)</a:t>
            </a:r>
            <a:endParaRPr lang="es-ES" dirty="0"/>
          </a:p>
        </p:txBody>
      </p:sp>
      <p:pic>
        <p:nvPicPr>
          <p:cNvPr id="9218" name="Picture 2" descr="D:\César\a a Teoría\GEOLOGÍA 2ºBach\Geomorfología continuación\10.- Lapiaz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7560840" cy="567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119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SIMA CÁRSTICA</a:t>
            </a:r>
            <a:endParaRPr lang="es-ES" dirty="0"/>
          </a:p>
        </p:txBody>
      </p:sp>
      <p:pic>
        <p:nvPicPr>
          <p:cNvPr id="11266" name="Picture 2" descr="D:\César\a a Teoría\GEOLOGÍA 2ºBach\Geomorfología continuación\11.- Sima carstic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88381"/>
            <a:ext cx="7339161" cy="550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980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10744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SUMIDERO CÁRSTICO</a:t>
            </a:r>
            <a:endParaRPr lang="es-ES" dirty="0"/>
          </a:p>
        </p:txBody>
      </p:sp>
      <p:pic>
        <p:nvPicPr>
          <p:cNvPr id="13314" name="Picture 2" descr="D:\César\a a Teoría\GEOLOGÍA 2ºBach\Geomorfología continuación\14.- Sumidero cárstico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01825"/>
            <a:ext cx="48006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270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TRES DOLINAS</a:t>
            </a:r>
            <a:endParaRPr lang="es-ES" dirty="0"/>
          </a:p>
        </p:txBody>
      </p:sp>
      <p:pic>
        <p:nvPicPr>
          <p:cNvPr id="14338" name="Picture 2" descr="D:\César\a a Teoría\GEOLOGÍA 2ºBach\Geomorfología continuación\15.- Dilinas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38167"/>
            <a:ext cx="7496894" cy="541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200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DOLINA</a:t>
            </a:r>
            <a:endParaRPr lang="es-ES" dirty="0"/>
          </a:p>
        </p:txBody>
      </p:sp>
      <p:pic>
        <p:nvPicPr>
          <p:cNvPr id="15362" name="Picture 2" descr="D:\César\a a Teoría\GEOLOGÍA 2ºBach\Geomorfología continuación\15.1.- Doli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7386355" cy="5535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3346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DOLINAS SUMIDERO </a:t>
            </a:r>
            <a:endParaRPr lang="es-ES" dirty="0"/>
          </a:p>
        </p:txBody>
      </p:sp>
      <p:pic>
        <p:nvPicPr>
          <p:cNvPr id="12290" name="Picture 2" descr="D:\César\a a Teoría\GEOLOGÍA 2ºBach\Geomorfología continuación\13.- Sumidero cárstico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52756"/>
            <a:ext cx="7156474" cy="529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859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DOLINA POR COLAPSO</a:t>
            </a:r>
            <a:endParaRPr lang="es-ES" dirty="0"/>
          </a:p>
        </p:txBody>
      </p:sp>
      <p:pic>
        <p:nvPicPr>
          <p:cNvPr id="17410" name="Picture 2" descr="D:\César\a a Teoría\GEOLOGÍA 2ºBach\Geomorfología continuación\18.- Dolinas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7677869" cy="510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735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TORCA</a:t>
            </a:r>
            <a:endParaRPr lang="es-ES" dirty="0"/>
          </a:p>
        </p:txBody>
      </p:sp>
      <p:pic>
        <p:nvPicPr>
          <p:cNvPr id="19458" name="Picture 2" descr="D:\César\a a Teoría\GEOLOGÍA 2ºBach\Geomorfología continuación\20.-Torcas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56792"/>
            <a:ext cx="6691089" cy="501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07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1506" name="Picture 2" descr="D:\César\a a Teoría\GEOLOGÍA 2ºBach\Geomorfología continuación\22.- úva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195263"/>
            <a:ext cx="8629650" cy="646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301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4469"/>
          </a:xfrm>
        </p:spPr>
        <p:txBody>
          <a:bodyPr/>
          <a:lstStyle/>
          <a:p>
            <a:r>
              <a:rPr lang="es-ES" dirty="0" smtClean="0"/>
              <a:t>POLJÉ</a:t>
            </a:r>
            <a:endParaRPr lang="es-ES" dirty="0"/>
          </a:p>
        </p:txBody>
      </p:sp>
      <p:pic>
        <p:nvPicPr>
          <p:cNvPr id="22530" name="Picture 2" descr="D:\César\a a Teoría\GEOLOGÍA 2ºBach\Geomorfología continuación\23.- Poljé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79107"/>
            <a:ext cx="7411169" cy="555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403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CAÑÓN CÁRSTICO</a:t>
            </a:r>
            <a:endParaRPr lang="es-ES" dirty="0"/>
          </a:p>
        </p:txBody>
      </p:sp>
      <p:pic>
        <p:nvPicPr>
          <p:cNvPr id="23554" name="Picture 2" descr="D:\César\a a Teoría\GEOLOGÍA 2ºBach\Geomorfología continuación\25 Cañón cárstic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58"/>
            <a:ext cx="7323097" cy="548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075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CARST EN SUPERFICIE</a:t>
            </a:r>
            <a:endParaRPr lang="es-ES" dirty="0"/>
          </a:p>
        </p:txBody>
      </p:sp>
      <p:pic>
        <p:nvPicPr>
          <p:cNvPr id="20482" name="Picture 2" descr="D:\César\a a Teoría\GEOLOGÍA 2ºBach\Geomorfología continuación\21.- Kars en superfic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70343"/>
            <a:ext cx="7214195" cy="540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9233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CUEVA CÁRSTICA</a:t>
            </a:r>
            <a:endParaRPr lang="es-ES" dirty="0"/>
          </a:p>
        </p:txBody>
      </p:sp>
      <p:pic>
        <p:nvPicPr>
          <p:cNvPr id="24578" name="Picture 2" descr="D:\César\a a Teoría\GEOLOGÍA 2ºBach\Geomorfología continuación\27.- Galería cárstic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67059"/>
            <a:ext cx="7352878" cy="5315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6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GALERIAS CÁRSTICAS</a:t>
            </a:r>
            <a:endParaRPr lang="es-ES" dirty="0"/>
          </a:p>
        </p:txBody>
      </p:sp>
      <p:pic>
        <p:nvPicPr>
          <p:cNvPr id="25602" name="Picture 2" descr="D:\César\a a Teoría\GEOLOGÍA 2ºBach\Geomorfología continuación\28.1.- Galeri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8481963" cy="498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2318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GALERÍA CON AGUA</a:t>
            </a:r>
            <a:endParaRPr lang="es-ES" dirty="0"/>
          </a:p>
        </p:txBody>
      </p:sp>
      <p:pic>
        <p:nvPicPr>
          <p:cNvPr id="26626" name="Picture 2" descr="D:\César\a a Teoría\GEOLOGÍA 2ºBach\Geomorfología continuación\30.- Galería cárstica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33991"/>
            <a:ext cx="6779096" cy="5602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9957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LAGO SUBTERRÁNEO</a:t>
            </a:r>
            <a:endParaRPr lang="es-ES" dirty="0"/>
          </a:p>
        </p:txBody>
      </p:sp>
      <p:pic>
        <p:nvPicPr>
          <p:cNvPr id="27650" name="Picture 2" descr="D:\César\a a Teoría\GEOLOGÍA 2ºBach\Geomorfología continuación\31.2.- Cueva cárstica 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69060"/>
            <a:ext cx="7668344" cy="510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534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TIERRA ROJA</a:t>
            </a:r>
            <a:endParaRPr lang="es-ES" dirty="0"/>
          </a:p>
        </p:txBody>
      </p:sp>
      <p:pic>
        <p:nvPicPr>
          <p:cNvPr id="28674" name="Picture 2" descr="D:\César\a a Teoría\GEOLOGÍA 2ºBach\Geomorfología continuación\32.- Tierra roj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2776"/>
            <a:ext cx="6834336" cy="512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75785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SURGENCIA CÁRSTICA</a:t>
            </a:r>
            <a:endParaRPr lang="es-ES" dirty="0"/>
          </a:p>
        </p:txBody>
      </p:sp>
      <p:pic>
        <p:nvPicPr>
          <p:cNvPr id="29698" name="Picture 2" descr="D:\César\a a Teoría\GEOLOGÍA 2ºBach\Geomorfología continuación\33.- Surgencia cársti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28800"/>
            <a:ext cx="6535638" cy="4893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3943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66728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30722" name="Picture 2" descr="D:\César\a a Teoría\GEOLOGÍA 2ºBach\Geomorfología continuación\34.- Surgencia cárstica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88640"/>
            <a:ext cx="4861173" cy="648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3269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62672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RIO EN UN CARST</a:t>
            </a:r>
            <a:endParaRPr lang="es-ES" dirty="0"/>
          </a:p>
        </p:txBody>
      </p:sp>
      <p:pic>
        <p:nvPicPr>
          <p:cNvPr id="31746" name="Picture 2" descr="D:\César\a a Teoría\GEOLOGÍA 2ºBach\Geomorfología continuación\35.- Maciza cárstico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447" y="116632"/>
            <a:ext cx="6106081" cy="652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8590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s-ES" dirty="0" smtClean="0"/>
              <a:t>MACIZO CÁRSTICO</a:t>
            </a:r>
            <a:endParaRPr lang="es-ES" dirty="0"/>
          </a:p>
        </p:txBody>
      </p:sp>
      <p:pic>
        <p:nvPicPr>
          <p:cNvPr id="32770" name="Picture 2" descr="D:\César\a a Teoría\GEOLOGÍA 2ºBach\Geomorfología continuación\35.1.- Macizo carstic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13981"/>
            <a:ext cx="8364611" cy="564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854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3751086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EVOLUCIÓN DE UN MACIZO CÁRSTICO</a:t>
            </a:r>
            <a:endParaRPr lang="es-ES" dirty="0"/>
          </a:p>
        </p:txBody>
      </p:sp>
      <p:pic>
        <p:nvPicPr>
          <p:cNvPr id="33794" name="Picture 2" descr="D:\César\a a Teoría\GEOLOGÍA 2ºBach\Geomorfología continuación\37.- Evolución del maziz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286" y="295274"/>
            <a:ext cx="4523857" cy="637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3754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CIUDAD ENCANTADA DE CUENCA</a:t>
            </a:r>
            <a:endParaRPr lang="es-ES" dirty="0"/>
          </a:p>
        </p:txBody>
      </p:sp>
      <p:pic>
        <p:nvPicPr>
          <p:cNvPr id="34818" name="Picture 2" descr="D:\César\a a Teoría\GEOLOGÍA 2ºBach\Geomorfología continuación\38.- Ciudad encantad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8131162" cy="544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8106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CIUDAD ENCANTADA</a:t>
            </a:r>
            <a:endParaRPr lang="es-ES" dirty="0"/>
          </a:p>
        </p:txBody>
      </p:sp>
      <p:pic>
        <p:nvPicPr>
          <p:cNvPr id="35842" name="Picture 2" descr="D:\César\a a Teoría\GEOLOGÍA 2ºBach\Geomorfología continuación\39.- Ciudad encantada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60219"/>
            <a:ext cx="7123137" cy="533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2391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GALERIA EN CIUDAD ENCANTADA</a:t>
            </a:r>
            <a:endParaRPr lang="es-ES" dirty="0"/>
          </a:p>
        </p:txBody>
      </p:sp>
      <p:pic>
        <p:nvPicPr>
          <p:cNvPr id="36866" name="Picture 2" descr="D:\César\a a Teoría\GEOLOGÍA 2ºBach\Geomorfología continuación\42.-Ciudad encantada 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62629"/>
            <a:ext cx="8109917" cy="5395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9820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TORCAL DE ANTEQUERA</a:t>
            </a:r>
            <a:endParaRPr lang="es-ES" dirty="0"/>
          </a:p>
        </p:txBody>
      </p:sp>
      <p:pic>
        <p:nvPicPr>
          <p:cNvPr id="37890" name="Picture 2" descr="D:\César\a a Teoría\GEOLOGÍA 2ºBach\Geomorfología continuación\45.- Torcal de Antequer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20470"/>
            <a:ext cx="7483177" cy="5608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4590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PIEDRAS DEL TORCAL DE ANTEQUERA</a:t>
            </a:r>
            <a:endParaRPr lang="es-ES" dirty="0"/>
          </a:p>
        </p:txBody>
      </p:sp>
      <p:pic>
        <p:nvPicPr>
          <p:cNvPr id="38914" name="Picture 2" descr="D:\César\a a Teoría\GEOLOGÍA 2ºBach\Geomorfología continuación\46.- Torcal de antequera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7605861" cy="506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5176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7742"/>
          </a:xfrm>
        </p:spPr>
        <p:txBody>
          <a:bodyPr/>
          <a:lstStyle/>
          <a:p>
            <a:r>
              <a:rPr lang="es-ES" dirty="0" smtClean="0"/>
              <a:t>ESTALACTITAS Y ESTALAGMITAS</a:t>
            </a:r>
            <a:endParaRPr lang="es-ES" dirty="0"/>
          </a:p>
        </p:txBody>
      </p:sp>
      <p:pic>
        <p:nvPicPr>
          <p:cNvPr id="39938" name="Picture 2" descr="D:\César\a a Teoría\GEOLOGÍA 2ºBach\Geomorfología continuación\48.-Estalactitas y estalagmitas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72380"/>
            <a:ext cx="7358211" cy="549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8651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ESTALACTITAS</a:t>
            </a:r>
            <a:endParaRPr lang="es-ES" dirty="0"/>
          </a:p>
        </p:txBody>
      </p:sp>
      <p:pic>
        <p:nvPicPr>
          <p:cNvPr id="40962" name="Picture 2" descr="D:\César\a a Teoría\GEOLOGÍA 2ºBach\Geomorfología continuación\50.- Estalactitas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42864"/>
            <a:ext cx="7605861" cy="506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2239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COLUMNAS CÁRSTICAS</a:t>
            </a:r>
            <a:endParaRPr lang="es-ES" dirty="0"/>
          </a:p>
        </p:txBody>
      </p:sp>
      <p:pic>
        <p:nvPicPr>
          <p:cNvPr id="41986" name="Picture 2" descr="D:\César\a a Teoría\GEOLOGÍA 2ºBach\Geomorfología continuación\52.- Columnas casticas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7605861" cy="506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81928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ÓRGANO CÁRSTICO</a:t>
            </a:r>
            <a:endParaRPr lang="es-ES" dirty="0"/>
          </a:p>
        </p:txBody>
      </p:sp>
      <p:pic>
        <p:nvPicPr>
          <p:cNvPr id="43010" name="Picture 2" descr="D:\César\a a Teoría\GEOLOGÍA 2ºBach\Geomorfología continuación\54.- Órganos cársticos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20687"/>
            <a:ext cx="8120082" cy="533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6513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ESTALACTITAS EXCÉNTRICA</a:t>
            </a:r>
            <a:endParaRPr lang="es-ES"/>
          </a:p>
        </p:txBody>
      </p:sp>
      <p:pic>
        <p:nvPicPr>
          <p:cNvPr id="44034" name="Picture 2" descr="D:\César\a a Teoría\GEOLOGÍA 2ºBach\Geomorfología continuación\57.- Estalactitas excéntricas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7147520" cy="5161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1065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ESTRUCTURAS TABULARES</a:t>
            </a:r>
            <a:endParaRPr lang="es-ES" dirty="0"/>
          </a:p>
        </p:txBody>
      </p:sp>
      <p:pic>
        <p:nvPicPr>
          <p:cNvPr id="1026" name="Picture 2" descr="D:\César\a a Teoría\GEOLOGÍA 2ºBach\Geomorfología continuación\58.- Estructuras tabulares dibuj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3915"/>
            <a:ext cx="7416824" cy="559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1521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/>
              <a:t>RELIEVE CON ESTRUCTURAS TABULARES</a:t>
            </a:r>
            <a:endParaRPr lang="es-ES" sz="3600" dirty="0"/>
          </a:p>
        </p:txBody>
      </p:sp>
      <p:pic>
        <p:nvPicPr>
          <p:cNvPr id="2050" name="Picture 2" descr="D:\César\a a Teoría\GEOLOGÍA 2ºBach\Geomorfología continuación\60.- Estructuras tabula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83162"/>
            <a:ext cx="8748464" cy="5509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27833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PÁRAMOS</a:t>
            </a:r>
            <a:endParaRPr lang="es-ES" dirty="0"/>
          </a:p>
        </p:txBody>
      </p:sp>
      <p:pic>
        <p:nvPicPr>
          <p:cNvPr id="3074" name="Picture 2" descr="D:\César\a a Teoría\GEOLOGÍA 2ºBach\Geomorfología continuación\61.- Páram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08450"/>
            <a:ext cx="7411169" cy="555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86820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PÁRAMOS CASTELLANOS</a:t>
            </a:r>
            <a:endParaRPr lang="es-ES" dirty="0"/>
          </a:p>
        </p:txBody>
      </p:sp>
      <p:pic>
        <p:nvPicPr>
          <p:cNvPr id="4098" name="Picture 2" descr="D:\César\a a Teoría\GEOLOGÍA 2ºBach\Geomorfología continuación\62.- Páramos y vall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17045"/>
            <a:ext cx="7468889" cy="564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22980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CERRO TESTIGO</a:t>
            </a:r>
            <a:endParaRPr lang="es-ES" dirty="0"/>
          </a:p>
        </p:txBody>
      </p:sp>
      <p:pic>
        <p:nvPicPr>
          <p:cNvPr id="5122" name="Picture 2" descr="D:\César\a a Teoría\GEOLOGÍA 2ºBach\Geomorfología continuación\63.- Cerro testigo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48" y="1916832"/>
            <a:ext cx="8843739" cy="435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87304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CERRO TESTIGO (BASALTO)</a:t>
            </a:r>
            <a:endParaRPr lang="es-ES" dirty="0"/>
          </a:p>
        </p:txBody>
      </p:sp>
      <p:pic>
        <p:nvPicPr>
          <p:cNvPr id="6146" name="Picture 2" descr="D:\César\a a Teoría\GEOLOGÍA 2ºBach\Geomorfología continuación\65.- Cerro testigo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16384"/>
            <a:ext cx="7267153" cy="544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185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2818656" cy="250629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EVOLUCIÓN DEL ESCARPE DE FALLA </a:t>
            </a:r>
            <a:endParaRPr lang="es-ES" dirty="0"/>
          </a:p>
        </p:txBody>
      </p:sp>
      <p:pic>
        <p:nvPicPr>
          <p:cNvPr id="7170" name="Picture 2" descr="D:\César\a a Teoría\GEOLOGÍA 2ºBach\Geomorfología continuación\66.- Evolución del escarpe de fall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9344"/>
            <a:ext cx="5581650" cy="657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5322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ESCARPE DE FALLA</a:t>
            </a:r>
            <a:endParaRPr lang="es-ES" dirty="0"/>
          </a:p>
        </p:txBody>
      </p:sp>
      <p:pic>
        <p:nvPicPr>
          <p:cNvPr id="8194" name="Picture 2" descr="D:\César\a a Teoría\GEOLOGÍA 2ºBach\Geomorfología continuación\67.- Escarpe de fall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7056784" cy="529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6451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ESPEJO DE FALLA</a:t>
            </a:r>
            <a:endParaRPr lang="es-ES" dirty="0"/>
          </a:p>
        </p:txBody>
      </p:sp>
      <p:pic>
        <p:nvPicPr>
          <p:cNvPr id="9218" name="Picture 2" descr="D:\César\a a Teoría\GEOLOGÍA 2ºBach\Geomorfología continuación\70.- Plano de fal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28403"/>
            <a:ext cx="8222457" cy="542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6703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PLANO DE FALLA</a:t>
            </a:r>
            <a:endParaRPr lang="es-ES" dirty="0"/>
          </a:p>
        </p:txBody>
      </p:sp>
      <p:pic>
        <p:nvPicPr>
          <p:cNvPr id="10242" name="Picture 2" descr="D:\César\a a Teoría\GEOLOGÍA 2ºBach\Geomorfología continuación\72.- Escarpe de falla arrasado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7123137" cy="533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9513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ESCARPE DE FALLA ARRASADO</a:t>
            </a:r>
            <a:endParaRPr lang="es-ES" dirty="0"/>
          </a:p>
        </p:txBody>
      </p:sp>
      <p:pic>
        <p:nvPicPr>
          <p:cNvPr id="11266" name="Picture 2" descr="D:\César\a a Teoría\GEOLOGÍA 2ºBach\Geomorfología continuación\73.- Escarpe de falla arrasado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4904"/>
            <a:ext cx="7596336" cy="5409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2613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RELIEVE DE REGIONES PLEGADAS</a:t>
            </a:r>
            <a:endParaRPr lang="es-ES" dirty="0"/>
          </a:p>
        </p:txBody>
      </p:sp>
      <p:pic>
        <p:nvPicPr>
          <p:cNvPr id="12290" name="Picture 2" descr="D:\César\a a Teoría\GEOLOGÍA 2ºBach\Geomorfología continuación\74.- Relieve de regiones fallad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89974"/>
            <a:ext cx="7421265" cy="556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4354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SINCLINAL CON RELIEVE CONFORME</a:t>
            </a:r>
            <a:endParaRPr lang="es-ES" dirty="0"/>
          </a:p>
        </p:txBody>
      </p:sp>
      <p:pic>
        <p:nvPicPr>
          <p:cNvPr id="13314" name="Picture 2" descr="D:\César\a a Teoría\GEOLOGÍA 2ºBach\Geomorfología continuación\75.- Sinclinal en relieve conform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79646"/>
            <a:ext cx="7521133" cy="550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722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ANTICLINAL CONFORME</a:t>
            </a:r>
            <a:endParaRPr lang="es-ES" dirty="0"/>
          </a:p>
        </p:txBody>
      </p:sp>
      <p:pic>
        <p:nvPicPr>
          <p:cNvPr id="15362" name="Picture 2" descr="D:\César\a a Teoría\GEOLOGÍA 2ºBach\Geomorfología continuación\77.- Anticlinal conform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8172400" cy="5142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89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VALLE COLGADO EN UN SINCLINAL</a:t>
            </a:r>
            <a:endParaRPr lang="es-ES" dirty="0"/>
          </a:p>
        </p:txBody>
      </p:sp>
      <p:pic>
        <p:nvPicPr>
          <p:cNvPr id="16386" name="Picture 2" descr="D:\César\a a Teoría\GEOLOGÍA 2ºBach\Geomorfología continuación\79.- Valle colgado en un sincl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2856"/>
            <a:ext cx="9144000" cy="326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0555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RELIEVE EN REGIONES PLEGADAS</a:t>
            </a:r>
            <a:endParaRPr lang="es-ES" dirty="0"/>
          </a:p>
        </p:txBody>
      </p:sp>
      <p:pic>
        <p:nvPicPr>
          <p:cNvPr id="17410" name="Picture 2" descr="D:\César\a a Teoría\GEOLOGÍA 2ºBach\Geomorfología continuación\81.- Relieve en regiones plegadas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72183"/>
            <a:ext cx="7884368" cy="558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5155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CONO VOLCÁNICO</a:t>
            </a:r>
            <a:endParaRPr lang="es-ES" dirty="0"/>
          </a:p>
        </p:txBody>
      </p:sp>
      <p:pic>
        <p:nvPicPr>
          <p:cNvPr id="18434" name="Picture 2" descr="D:\César\a a Teoría\GEOLOGÍA 2ºBach\Geomorfología continuación\82.- Cono volcánic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17437"/>
            <a:ext cx="7673285" cy="511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964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CRÁTER VOLCÁNICO</a:t>
            </a:r>
            <a:endParaRPr lang="es-ES" dirty="0"/>
          </a:p>
        </p:txBody>
      </p:sp>
      <p:pic>
        <p:nvPicPr>
          <p:cNvPr id="19458" name="Picture 2" descr="D:\César\a a Teoría\GEOLOGÍA 2ºBach\Geomorfología continuación\84.- Crá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63802"/>
            <a:ext cx="6091585" cy="537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701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CONOS VOLCÁN ICOS</a:t>
            </a:r>
            <a:endParaRPr lang="es-ES" dirty="0"/>
          </a:p>
        </p:txBody>
      </p:sp>
      <p:pic>
        <p:nvPicPr>
          <p:cNvPr id="20482" name="Picture 2" descr="D:\César\a a Teoría\GEOLOGÍA 2ºBach\Geomorfología continuación\84.2.- Conos volcánic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0243"/>
            <a:ext cx="8172400" cy="5436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5962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/>
              <a:t>DIBUJO DE CONO Y CALDERA VOLCÁNICA</a:t>
            </a:r>
            <a:endParaRPr lang="es-ES" sz="3600" dirty="0"/>
          </a:p>
        </p:txBody>
      </p:sp>
      <p:pic>
        <p:nvPicPr>
          <p:cNvPr id="21506" name="Picture 2" descr="D:\César\a a Teoría\GEOLOGÍA 2ºBach\Geomorfología continuación\85.- Dibujo de cono y caldera volcánica (cabo de Gata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40903"/>
            <a:ext cx="7624644" cy="5345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061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CALDERA VOLCÁNICA</a:t>
            </a:r>
            <a:endParaRPr lang="es-ES" dirty="0"/>
          </a:p>
        </p:txBody>
      </p:sp>
      <p:pic>
        <p:nvPicPr>
          <p:cNvPr id="22530" name="Picture 2" descr="D:\César\a a Teoría\GEOLOGÍA 2ºBach\Geomorfología continuación\86.- Caldera volcánica en Alas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7596336" cy="507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27898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5789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CALDERA VOLCÁNICA CON AGUA</a:t>
            </a:r>
            <a:endParaRPr lang="es-ES" dirty="0"/>
          </a:p>
        </p:txBody>
      </p:sp>
      <p:pic>
        <p:nvPicPr>
          <p:cNvPr id="23554" name="Picture 2" descr="D:\César\a a Teoría\GEOLOGÍA 2ºBach\Geomorfología continuación\88.- Caldera volcánica con agu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20427"/>
            <a:ext cx="7771209" cy="582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57506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DIBUJO DE COLADAS DE LAVA</a:t>
            </a:r>
            <a:endParaRPr lang="es-ES" dirty="0"/>
          </a:p>
        </p:txBody>
      </p:sp>
      <p:pic>
        <p:nvPicPr>
          <p:cNvPr id="24578" name="Picture 2" descr="D:\César\a a Teoría\GEOLOGÍA 2ºBach\Geomorfología continuación\88.1.- Dibujo de coladas de lava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7884368" cy="520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4551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COLADA DE LAVA</a:t>
            </a:r>
            <a:endParaRPr lang="es-ES" dirty="0"/>
          </a:p>
        </p:txBody>
      </p:sp>
      <p:pic>
        <p:nvPicPr>
          <p:cNvPr id="25602" name="Picture 2" descr="D:\César\a a Teoría\GEOLOGÍA 2ºBach\Geomorfología continuación\89.- Colada de lav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90666"/>
            <a:ext cx="7506666" cy="497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2274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MESETA BASÁLTICA</a:t>
            </a:r>
            <a:endParaRPr lang="es-ES" dirty="0"/>
          </a:p>
        </p:txBody>
      </p:sp>
      <p:pic>
        <p:nvPicPr>
          <p:cNvPr id="26626" name="Picture 2" descr="D:\César\a a Teoría\GEOLOGÍA 2ºBach\Geomorfología continuación\101.- Meseta basálti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48" y="1412776"/>
            <a:ext cx="8028384" cy="530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53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DIQUE BASÁLTICO</a:t>
            </a:r>
            <a:endParaRPr lang="es-ES" dirty="0"/>
          </a:p>
        </p:txBody>
      </p:sp>
      <p:pic>
        <p:nvPicPr>
          <p:cNvPr id="27650" name="Picture 2" descr="D:\César\a a Teoría\GEOLOGÍA 2ºBach\Geomorfología continuación\104.1.- Dique basáltic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30778"/>
            <a:ext cx="7236296" cy="542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6712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2218258"/>
          </a:xfrm>
        </p:spPr>
        <p:txBody>
          <a:bodyPr>
            <a:normAutofit/>
          </a:bodyPr>
          <a:lstStyle/>
          <a:p>
            <a:r>
              <a:rPr lang="es-ES" dirty="0" smtClean="0"/>
              <a:t>RESTOS DE UNA CHIMENEA VOLCÁNICA</a:t>
            </a:r>
            <a:endParaRPr lang="es-ES" dirty="0"/>
          </a:p>
        </p:txBody>
      </p:sp>
      <p:pic>
        <p:nvPicPr>
          <p:cNvPr id="28674" name="Picture 2" descr="D:\César\a a Teoría\GEOLOGÍA 2ºBach\Geomorfología continuación\106.- Resto de una chimenea volcáni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308510"/>
            <a:ext cx="4352925" cy="654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5933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RETRTOCESO DE LOS ACANTILADOS</a:t>
            </a:r>
            <a:endParaRPr lang="es-ES" dirty="0"/>
          </a:p>
        </p:txBody>
      </p:sp>
      <p:pic>
        <p:nvPicPr>
          <p:cNvPr id="29698" name="Picture 2" descr="D:\César\a a Teoría\GEOLOGÍA 2ºBach\Geomorfología continuación\108.- Retroceso de los acantilado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1" y="2564904"/>
            <a:ext cx="9144000" cy="340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3704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ACANTILADO</a:t>
            </a:r>
            <a:endParaRPr lang="es-ES" dirty="0"/>
          </a:p>
        </p:txBody>
      </p:sp>
      <p:pic>
        <p:nvPicPr>
          <p:cNvPr id="30722" name="Picture 2" descr="D:\César\a a Teoría\GEOLOGÍA 2ºBach\Geomorfología continuación\109.- Acantila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3698"/>
            <a:ext cx="9144000" cy="569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54901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PLATAFORMA DE ABRASIÓN</a:t>
            </a:r>
            <a:endParaRPr lang="es-ES" dirty="0"/>
          </a:p>
        </p:txBody>
      </p:sp>
      <p:pic>
        <p:nvPicPr>
          <p:cNvPr id="31746" name="Picture 2" descr="D:\César\a a Teoría\GEOLOGÍA 2ºBach\Geomorfología continuación\111.- Plataforma de abrasión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44000" cy="4765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41391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COSTA RECTA</a:t>
            </a:r>
            <a:endParaRPr lang="es-ES" dirty="0"/>
          </a:p>
        </p:txBody>
      </p:sp>
      <p:pic>
        <p:nvPicPr>
          <p:cNvPr id="32770" name="Picture 2" descr="D:\César\a a Teoría\GEOLOGÍA 2ºBach\Geomorfología continuación\112.1.- Costa rec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14754"/>
            <a:ext cx="7524328" cy="564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9175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COSTA RECORTADA</a:t>
            </a:r>
            <a:endParaRPr lang="es-ES" dirty="0"/>
          </a:p>
        </p:txBody>
      </p:sp>
      <p:pic>
        <p:nvPicPr>
          <p:cNvPr id="33794" name="Picture 2" descr="D:\César\a a Teoría\GEOLOGÍA 2ºBach\Geomorfología continuación\113.- Costa recorta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5" y="1916832"/>
            <a:ext cx="9164050" cy="416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5749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PROMONTORIOS Y ENSENADAS</a:t>
            </a:r>
            <a:endParaRPr lang="es-ES" dirty="0"/>
          </a:p>
        </p:txBody>
      </p:sp>
      <p:pic>
        <p:nvPicPr>
          <p:cNvPr id="34818" name="Picture 2" descr="D:\César\a a Teoría\GEOLOGÍA 2ºBach\Geomorfología continuación\113.1.- Promontorios y ensenad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213550" cy="543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80172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06688" cy="200223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ACANTILADO CON ARCO NATURAL</a:t>
            </a:r>
            <a:endParaRPr lang="es-ES" dirty="0"/>
          </a:p>
        </p:txBody>
      </p:sp>
      <p:pic>
        <p:nvPicPr>
          <p:cNvPr id="35842" name="Picture 2" descr="D:\César\a a Teoría\GEOLOGÍA 2ºBach\Geomorfología continuación\114.- Acantilado con arco natu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0"/>
            <a:ext cx="51480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91926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ARCO NATURAL</a:t>
            </a:r>
            <a:endParaRPr lang="es-ES" dirty="0"/>
          </a:p>
        </p:txBody>
      </p:sp>
      <p:pic>
        <p:nvPicPr>
          <p:cNvPr id="36866" name="Picture 2" descr="D:\César\a a Teoría\GEOLOGÍA 2ºBach\Geomorfología continuación\114.2.- Arco natu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7572375" cy="542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42088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ISLOTES COSTEROS</a:t>
            </a:r>
            <a:endParaRPr lang="es-ES" dirty="0"/>
          </a:p>
        </p:txBody>
      </p:sp>
      <p:pic>
        <p:nvPicPr>
          <p:cNvPr id="37890" name="Picture 2" descr="D:\César\a a Teoría\GEOLOGÍA 2ºBach\Geomorfología continuación\115. 2.- Islo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" y="1196752"/>
            <a:ext cx="7400925" cy="554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1093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PLAYA</a:t>
            </a:r>
            <a:endParaRPr lang="es-ES" dirty="0"/>
          </a:p>
        </p:txBody>
      </p:sp>
      <p:pic>
        <p:nvPicPr>
          <p:cNvPr id="38914" name="Picture 2" descr="D:\César\a a Teoría\GEOLOGÍA 2ºBach\Geomorfología continuación\116.- Pla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39452"/>
            <a:ext cx="8172400" cy="5436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22979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PLAYA CON DUNAS</a:t>
            </a:r>
            <a:endParaRPr lang="es-ES" dirty="0"/>
          </a:p>
        </p:txBody>
      </p:sp>
      <p:pic>
        <p:nvPicPr>
          <p:cNvPr id="39938" name="Picture 2" descr="D:\César\a a Teoría\GEOLOGÍA 2ºBach\Geomorfología continuación\117.- Playa con dun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30" y="1916832"/>
            <a:ext cx="9144000" cy="404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17785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375476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TERRAZA COSTERA</a:t>
            </a:r>
            <a:endParaRPr lang="es-ES" dirty="0"/>
          </a:p>
        </p:txBody>
      </p:sp>
      <p:pic>
        <p:nvPicPr>
          <p:cNvPr id="40963" name="Picture 3" descr="D:\César\a a Teoría\GEOLOGÍA 2ºBach\Geomorfología continuación\118.- Terraza coste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037"/>
            <a:ext cx="4368485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5582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BARRA COSTERA</a:t>
            </a:r>
            <a:endParaRPr lang="es-ES" dirty="0"/>
          </a:p>
        </p:txBody>
      </p:sp>
      <p:pic>
        <p:nvPicPr>
          <p:cNvPr id="41986" name="Picture 2" descr="D:\César\a a Teoría\GEOLOGÍA 2ºBach\Geomorfología continuación\120.- Barra coste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2856"/>
            <a:ext cx="9144000" cy="37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88455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FLECHA LITORAL</a:t>
            </a:r>
            <a:endParaRPr lang="es-ES" dirty="0"/>
          </a:p>
        </p:txBody>
      </p:sp>
      <p:pic>
        <p:nvPicPr>
          <p:cNvPr id="43010" name="Picture 2" descr="D:\César\a a Teoría\GEOLOGÍA 2ºBach\Geomorfología continuación\121.- Flecha coste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98832"/>
            <a:ext cx="7430219" cy="557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12843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FLECHA COSTERA</a:t>
            </a:r>
            <a:endParaRPr lang="es-ES" dirty="0"/>
          </a:p>
        </p:txBody>
      </p:sp>
      <p:pic>
        <p:nvPicPr>
          <p:cNvPr id="44034" name="Picture 2" descr="D:\César\a a Teoría\GEOLOGÍA 2ºBach\Geomorfología continuación\122.- Flecha lito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8172400" cy="544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16083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CORDÓN LITORAL Y ALBUFERA</a:t>
            </a:r>
            <a:endParaRPr lang="es-ES" dirty="0"/>
          </a:p>
        </p:txBody>
      </p:sp>
      <p:pic>
        <p:nvPicPr>
          <p:cNvPr id="45058" name="Picture 2" descr="D:\César\a a Teoría\GEOLOGÍA 2ºBach\Geomorfología continuación\122.1.- Cordón litoral y albufe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37" y="1484784"/>
            <a:ext cx="9144000" cy="468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19260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ALBUFERA DE VALENCIA</a:t>
            </a:r>
            <a:endParaRPr lang="es-ES" dirty="0"/>
          </a:p>
        </p:txBody>
      </p:sp>
      <p:pic>
        <p:nvPicPr>
          <p:cNvPr id="46082" name="Picture 2" descr="D:\César\a a Teoría\GEOLOGÍA 2ºBach\Geomorfología continuación\122.2.- Albufera de Valenc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41" y="2492896"/>
            <a:ext cx="9144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64637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2170584" cy="3370386"/>
          </a:xfrm>
        </p:spPr>
        <p:txBody>
          <a:bodyPr>
            <a:normAutofit/>
          </a:bodyPr>
          <a:lstStyle/>
          <a:p>
            <a:r>
              <a:rPr lang="es-ES" sz="3200" dirty="0" smtClean="0"/>
              <a:t>ALBUFERA DE VALENCIA AÉREA</a:t>
            </a:r>
            <a:endParaRPr lang="es-ES" sz="3200" dirty="0"/>
          </a:p>
        </p:txBody>
      </p:sp>
      <p:pic>
        <p:nvPicPr>
          <p:cNvPr id="47106" name="Picture 2" descr="D:\César\a a Teoría\GEOLOGÍA 2ºBach\Geomorfología continuación\122.3.- Albufera de  Valencia aer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88640"/>
            <a:ext cx="6408712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80751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MANGA DEL MAR MENOR</a:t>
            </a:r>
            <a:endParaRPr lang="es-ES" dirty="0"/>
          </a:p>
        </p:txBody>
      </p:sp>
      <p:pic>
        <p:nvPicPr>
          <p:cNvPr id="48130" name="Picture 2" descr="D:\César\a a Teoría\GEOLOGÍA 2ºBach\Geomorfología continuación\123.- La manga del mar Men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12065"/>
            <a:ext cx="7596336" cy="5568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51194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9154" name="Picture 2" descr="D:\César\a a Teoría\GEOLOGÍA 2ºBach\Geomorfología continuación\125.- Tómbo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643596" cy="6482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35019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TÓMBOLO DE CADIZ</a:t>
            </a:r>
            <a:endParaRPr lang="es-ES" dirty="0"/>
          </a:p>
        </p:txBody>
      </p:sp>
      <p:pic>
        <p:nvPicPr>
          <p:cNvPr id="50178" name="Picture 2" descr="D:\César\a a Teoría\GEOLOGÍA 2ºBach\Geomorfología continuación\126.- Tómbolo Cádi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10936"/>
            <a:ext cx="7596336" cy="511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10879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TÓMBOLO DE SAN SEBASTIÁN</a:t>
            </a:r>
            <a:endParaRPr lang="es-ES" dirty="0"/>
          </a:p>
        </p:txBody>
      </p:sp>
      <p:pic>
        <p:nvPicPr>
          <p:cNvPr id="51202" name="Picture 2" descr="D:\César\a a Teoría\GEOLOGÍA 2ºBach\Geomorfología continuación\127.- Tómbolo de San Sebasti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529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15564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TÓMBOLO DE GIBLALTAR</a:t>
            </a:r>
            <a:endParaRPr lang="es-ES" dirty="0"/>
          </a:p>
        </p:txBody>
      </p:sp>
      <p:pic>
        <p:nvPicPr>
          <p:cNvPr id="52226" name="Picture 2" descr="D:\César\a a Teoría\GEOLOGÍA 2ºBach\Geomorfología continuación\128.- Tómbolo de Giblalt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9250"/>
            <a:ext cx="91440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98123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FORMAS LITORALES</a:t>
            </a:r>
            <a:endParaRPr lang="es-ES" dirty="0"/>
          </a:p>
        </p:txBody>
      </p:sp>
      <p:pic>
        <p:nvPicPr>
          <p:cNvPr id="53250" name="Picture 2" descr="D:\César\a a Teoría\GEOLOGÍA 2ºBach\Geomorfología continuación\129.- Formas litoral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56" y="1447800"/>
            <a:ext cx="7667467" cy="516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56027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MARISMA DE NOJA</a:t>
            </a:r>
            <a:endParaRPr lang="es-ES" dirty="0"/>
          </a:p>
        </p:txBody>
      </p:sp>
      <p:pic>
        <p:nvPicPr>
          <p:cNvPr id="54274" name="Picture 2" descr="D:\César\a a Teoría\GEOLOGÍA 2ºBach\Geomorfología continuación\131.- Marisma de Noj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7956376" cy="530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46341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MARISMAS</a:t>
            </a:r>
            <a:endParaRPr lang="es-ES" dirty="0"/>
          </a:p>
        </p:txBody>
      </p:sp>
      <p:pic>
        <p:nvPicPr>
          <p:cNvPr id="55298" name="Picture 2" descr="D:\César\a a Teoría\GEOLOGÍA 2ºBach\Geomorfología continuación\132.- Marisma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7934275" cy="5231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96634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34819" y="836712"/>
            <a:ext cx="2314600" cy="2448272"/>
          </a:xfrm>
        </p:spPr>
        <p:txBody>
          <a:bodyPr/>
          <a:lstStyle/>
          <a:p>
            <a:r>
              <a:rPr lang="es-ES" b="1" dirty="0" smtClean="0"/>
              <a:t>DELTA  DEL EBRO</a:t>
            </a:r>
            <a:endParaRPr lang="es-ES" b="1" dirty="0"/>
          </a:p>
        </p:txBody>
      </p:sp>
      <p:pic>
        <p:nvPicPr>
          <p:cNvPr id="56322" name="Picture 2" descr="D:\César\a a Teoría\GEOLOGÍA 2ºBach\Geomorfología continuación\134.- Delta del Eb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42900"/>
            <a:ext cx="61722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35195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DELTA DEL NILO</a:t>
            </a:r>
            <a:endParaRPr lang="es-ES" dirty="0"/>
          </a:p>
        </p:txBody>
      </p:sp>
      <p:pic>
        <p:nvPicPr>
          <p:cNvPr id="57346" name="Picture 2" descr="D:\César\a a Teoría\GEOLOGÍA 2ºBach\Geomorfología continuación\136.- Delta del Ni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40768"/>
            <a:ext cx="6664796" cy="52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7558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RIA DE  FERROL</a:t>
            </a:r>
            <a:endParaRPr lang="es-ES" dirty="0"/>
          </a:p>
        </p:txBody>
      </p:sp>
      <p:pic>
        <p:nvPicPr>
          <p:cNvPr id="58370" name="Picture 2" descr="D:\César\a a Teoría\GEOLOGÍA 2ºBach\Geomorfología continuación\137.- Ria Ferr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1471"/>
            <a:ext cx="7596336" cy="534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53064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RIA</a:t>
            </a:r>
            <a:endParaRPr lang="es-ES" dirty="0"/>
          </a:p>
        </p:txBody>
      </p:sp>
      <p:pic>
        <p:nvPicPr>
          <p:cNvPr id="59394" name="Picture 2" descr="D:\César\a a Teoría\GEOLOGÍA 2ºBach\Geomorfología continuación\139.- 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32457"/>
            <a:ext cx="7668344" cy="511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44608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FIORDO</a:t>
            </a:r>
            <a:endParaRPr lang="es-ES" dirty="0"/>
          </a:p>
        </p:txBody>
      </p:sp>
      <p:pic>
        <p:nvPicPr>
          <p:cNvPr id="60418" name="Picture 2" descr="D:\César\a a Teoría\GEOLOGÍA 2ºBach\Geomorfología continuación\140.- Fior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2799"/>
            <a:ext cx="9144000" cy="569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62222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1882552" cy="2146250"/>
          </a:xfrm>
        </p:spPr>
        <p:txBody>
          <a:bodyPr>
            <a:normAutofit/>
          </a:bodyPr>
          <a:lstStyle/>
          <a:p>
            <a:r>
              <a:rPr lang="es-ES" sz="2800" dirty="0" smtClean="0"/>
              <a:t>FIORDO NORUEGO</a:t>
            </a:r>
            <a:endParaRPr lang="es-ES" sz="2800" dirty="0"/>
          </a:p>
        </p:txBody>
      </p:sp>
      <p:pic>
        <p:nvPicPr>
          <p:cNvPr id="61442" name="Picture 2" descr="D:\César\a a Teoría\GEOLOGÍA 2ºBach\Geomorfología continuación\142.- Fiordo y montañ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232" y="116632"/>
            <a:ext cx="6532902" cy="656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85440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COSTA EMERSIÓN DIBUJO</a:t>
            </a:r>
            <a:endParaRPr lang="es-ES" dirty="0"/>
          </a:p>
        </p:txBody>
      </p:sp>
      <p:pic>
        <p:nvPicPr>
          <p:cNvPr id="62466" name="Picture 2" descr="D:\César\a a Teoría\GEOLOGÍA 2ºBach\Geomorfología continuación\143.- Costade emersión dibuj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25502"/>
            <a:ext cx="9144000" cy="280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8658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PLAYAS Y ACANTILADOS LEVANTADOS</a:t>
            </a:r>
            <a:endParaRPr lang="es-ES" dirty="0"/>
          </a:p>
        </p:txBody>
      </p:sp>
      <p:pic>
        <p:nvPicPr>
          <p:cNvPr id="63490" name="Picture 2" descr="D:\César\a a Teoría\GEOLOGÍA 2ºBach\Geomorfología continuación\144.- Playas y acantilados levantad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" y="1676400"/>
            <a:ext cx="841248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54716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RASA COSTERA</a:t>
            </a:r>
            <a:endParaRPr lang="es-ES" dirty="0"/>
          </a:p>
        </p:txBody>
      </p:sp>
      <p:pic>
        <p:nvPicPr>
          <p:cNvPr id="64514" name="Picture 2" descr="D:\César\a a Teoría\GEOLOGÍA 2ºBach\Geomorfología continuación\146.- Rasa coste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77229"/>
            <a:ext cx="7452320" cy="558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41847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275</Words>
  <Application>Microsoft Office PowerPoint</Application>
  <PresentationFormat>Presentación en pantalla (4:3)</PresentationFormat>
  <Paragraphs>99</Paragraphs>
  <Slides>102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102</vt:i4>
      </vt:variant>
    </vt:vector>
  </HeadingPairs>
  <TitlesOfParts>
    <vt:vector size="103" baseType="lpstr">
      <vt:lpstr>Tema de Office</vt:lpstr>
      <vt:lpstr>FORMACIÓN DE PIEDRAS CABALLERAS</vt:lpstr>
      <vt:lpstr>PIEDRAS CABALLERAS</vt:lpstr>
      <vt:lpstr>PIEDRA CABALLERA</vt:lpstr>
      <vt:lpstr>TAMAÑO DE PIEDRAS CABALLERAS</vt:lpstr>
      <vt:lpstr>BERROCALES</vt:lpstr>
      <vt:lpstr>BERROCAL</vt:lpstr>
      <vt:lpstr>LAPIAZ (surcos paralelos)</vt:lpstr>
      <vt:lpstr>LAPIAZ</vt:lpstr>
      <vt:lpstr>LAPIAZ (de crestas agudas)</vt:lpstr>
      <vt:lpstr>SIMA CÁRSTICA</vt:lpstr>
      <vt:lpstr>SUMIDERO CÁRSTICO</vt:lpstr>
      <vt:lpstr>TRES DOLINAS</vt:lpstr>
      <vt:lpstr>DOLINA</vt:lpstr>
      <vt:lpstr>DOLINAS SUMIDERO </vt:lpstr>
      <vt:lpstr>DOLINA POR COLAPSO</vt:lpstr>
      <vt:lpstr>TORCA</vt:lpstr>
      <vt:lpstr>Presentación de PowerPoint</vt:lpstr>
      <vt:lpstr>POLJÉ</vt:lpstr>
      <vt:lpstr>CAÑÓN CÁRSTICO</vt:lpstr>
      <vt:lpstr>CARST EN SUPERFICIE</vt:lpstr>
      <vt:lpstr>CUEVA CÁRSTICA</vt:lpstr>
      <vt:lpstr>GALERIAS CÁRSTICAS</vt:lpstr>
      <vt:lpstr>GALERÍA CON AGUA</vt:lpstr>
      <vt:lpstr>LAGO SUBTERRÁNEO</vt:lpstr>
      <vt:lpstr>TIERRA ROJA</vt:lpstr>
      <vt:lpstr>SURGENCIA CÁRSTICA</vt:lpstr>
      <vt:lpstr>Presentación de PowerPoint</vt:lpstr>
      <vt:lpstr>RIO EN UN CARST</vt:lpstr>
      <vt:lpstr>MACIZO CÁRSTICO</vt:lpstr>
      <vt:lpstr>EVOLUCIÓN DE UN MACIZO CÁRSTICO</vt:lpstr>
      <vt:lpstr>CIUDAD ENCANTADA DE CUENCA</vt:lpstr>
      <vt:lpstr>CIUDAD ENCANTADA</vt:lpstr>
      <vt:lpstr>GALERIA EN CIUDAD ENCANTADA</vt:lpstr>
      <vt:lpstr>TORCAL DE ANTEQUERA</vt:lpstr>
      <vt:lpstr>PIEDRAS DEL TORCAL DE ANTEQUERA</vt:lpstr>
      <vt:lpstr>ESTALACTITAS Y ESTALAGMITAS</vt:lpstr>
      <vt:lpstr>ESTALACTITAS</vt:lpstr>
      <vt:lpstr>COLUMNAS CÁRSTICAS</vt:lpstr>
      <vt:lpstr>ÓRGANO CÁRSTICO</vt:lpstr>
      <vt:lpstr>ESTALACTITAS EXCÉNTRICA</vt:lpstr>
      <vt:lpstr>ESTRUCTURAS TABULARES</vt:lpstr>
      <vt:lpstr>RELIEVE CON ESTRUCTURAS TABULARES</vt:lpstr>
      <vt:lpstr>PÁRAMOS</vt:lpstr>
      <vt:lpstr>PÁRAMOS CASTELLANOS</vt:lpstr>
      <vt:lpstr>CERRO TESTIGO</vt:lpstr>
      <vt:lpstr>CERRO TESTIGO (BASALTO)</vt:lpstr>
      <vt:lpstr>EVOLUCIÓN DEL ESCARPE DE FALLA </vt:lpstr>
      <vt:lpstr>ESCARPE DE FALLA</vt:lpstr>
      <vt:lpstr>ESPEJO DE FALLA</vt:lpstr>
      <vt:lpstr>PLANO DE FALLA</vt:lpstr>
      <vt:lpstr>ESCARPE DE FALLA ARRASADO</vt:lpstr>
      <vt:lpstr>RELIEVE DE REGIONES PLEGADAS</vt:lpstr>
      <vt:lpstr>SINCLINAL CON RELIEVE CONFORME</vt:lpstr>
      <vt:lpstr>ANTICLINAL CONFORME</vt:lpstr>
      <vt:lpstr>VALLE COLGADO EN UN SINCLINAL</vt:lpstr>
      <vt:lpstr>RELIEVE EN REGIONES PLEGADAS</vt:lpstr>
      <vt:lpstr>CONO VOLCÁNICO</vt:lpstr>
      <vt:lpstr>CRÁTER VOLCÁNICO</vt:lpstr>
      <vt:lpstr>CONOS VOLCÁN ICOS</vt:lpstr>
      <vt:lpstr>DIBUJO DE CONO Y CALDERA VOLCÁNICA</vt:lpstr>
      <vt:lpstr>CALDERA VOLCÁNICA</vt:lpstr>
      <vt:lpstr>CALDERA VOLCÁNICA CON AGUA</vt:lpstr>
      <vt:lpstr>DIBUJO DE COLADAS DE LAVA</vt:lpstr>
      <vt:lpstr>COLADA DE LAVA</vt:lpstr>
      <vt:lpstr>MESETA BASÁLTICA</vt:lpstr>
      <vt:lpstr>DIQUE BASÁLTICO</vt:lpstr>
      <vt:lpstr>RESTOS DE UNA CHIMENEA VOLCÁNICA</vt:lpstr>
      <vt:lpstr>RETRTOCESO DE LOS ACANTILADOS</vt:lpstr>
      <vt:lpstr>ACANTILADO</vt:lpstr>
      <vt:lpstr>PLATAFORMA DE ABRASIÓN</vt:lpstr>
      <vt:lpstr>COSTA RECTA</vt:lpstr>
      <vt:lpstr>COSTA RECORTADA</vt:lpstr>
      <vt:lpstr>PROMONTORIOS Y ENSENADAS</vt:lpstr>
      <vt:lpstr>ACANTILADO CON ARCO NATURAL</vt:lpstr>
      <vt:lpstr>ARCO NATURAL</vt:lpstr>
      <vt:lpstr>ISLOTES COSTEROS</vt:lpstr>
      <vt:lpstr>PLAYA</vt:lpstr>
      <vt:lpstr>PLAYA CON DUNAS</vt:lpstr>
      <vt:lpstr>TERRAZA COSTERA</vt:lpstr>
      <vt:lpstr>BARRA COSTERA</vt:lpstr>
      <vt:lpstr>FLECHA LITORAL</vt:lpstr>
      <vt:lpstr>FLECHA COSTERA</vt:lpstr>
      <vt:lpstr>CORDÓN LITORAL Y ALBUFERA</vt:lpstr>
      <vt:lpstr>ALBUFERA DE VALENCIA</vt:lpstr>
      <vt:lpstr>ALBUFERA DE VALENCIA AÉREA</vt:lpstr>
      <vt:lpstr>LA MANGA DEL MAR MENOR</vt:lpstr>
      <vt:lpstr>Presentación de PowerPoint</vt:lpstr>
      <vt:lpstr>TÓMBOLO DE CADIZ</vt:lpstr>
      <vt:lpstr>TÓMBOLO DE SAN SEBASTIÁN</vt:lpstr>
      <vt:lpstr>TÓMBOLO DE GIBLALTAR</vt:lpstr>
      <vt:lpstr>FORMAS LITORALES</vt:lpstr>
      <vt:lpstr>MARISMA DE NOJA</vt:lpstr>
      <vt:lpstr>MARISMAS</vt:lpstr>
      <vt:lpstr>DELTA  DEL EBRO</vt:lpstr>
      <vt:lpstr>DELTA DEL NILO</vt:lpstr>
      <vt:lpstr>RIA DE  FERROL</vt:lpstr>
      <vt:lpstr>RIA</vt:lpstr>
      <vt:lpstr>FIORDO</vt:lpstr>
      <vt:lpstr>FIORDO NORUEGO</vt:lpstr>
      <vt:lpstr>COSTA EMERSIÓN DIBUJO</vt:lpstr>
      <vt:lpstr>PLAYAS Y ACANTILADOS LEVANTADOS</vt:lpstr>
      <vt:lpstr>RASA COSTERA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FORMACIÓN DE PIEDRAS CABALLERAS</dc:title>
  <dc:creator>Usuario</dc:creator>
  <cp:lastModifiedBy>Usuario</cp:lastModifiedBy>
  <cp:revision>11</cp:revision>
  <dcterms:created xsi:type="dcterms:W3CDTF">2017-05-19T18:43:37Z</dcterms:created>
  <dcterms:modified xsi:type="dcterms:W3CDTF">2017-05-29T07:29:46Z</dcterms:modified>
</cp:coreProperties>
</file>